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7"/>
  </p:notesMasterIdLst>
  <p:sldIdLst>
    <p:sldId id="266" r:id="rId2"/>
    <p:sldId id="375" r:id="rId3"/>
    <p:sldId id="382" r:id="rId4"/>
    <p:sldId id="323" r:id="rId5"/>
    <p:sldId id="383" r:id="rId6"/>
    <p:sldId id="324" r:id="rId7"/>
    <p:sldId id="384" r:id="rId8"/>
    <p:sldId id="385" r:id="rId9"/>
    <p:sldId id="386" r:id="rId10"/>
    <p:sldId id="362" r:id="rId11"/>
    <p:sldId id="387" r:id="rId12"/>
    <p:sldId id="347" r:id="rId13"/>
    <p:sldId id="340" r:id="rId14"/>
    <p:sldId id="357" r:id="rId15"/>
    <p:sldId id="335" r:id="rId16"/>
    <p:sldId id="314" r:id="rId17"/>
    <p:sldId id="339" r:id="rId18"/>
    <p:sldId id="344" r:id="rId19"/>
    <p:sldId id="346" r:id="rId20"/>
    <p:sldId id="337" r:id="rId21"/>
    <p:sldId id="368" r:id="rId22"/>
    <p:sldId id="367" r:id="rId23"/>
    <p:sldId id="360" r:id="rId24"/>
    <p:sldId id="366" r:id="rId25"/>
    <p:sldId id="390" r:id="rId26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3"/>
    <a:srgbClr val="FF0066"/>
    <a:srgbClr val="152F4B"/>
    <a:srgbClr val="14314B"/>
    <a:srgbClr val="10324B"/>
    <a:srgbClr val="132C4C"/>
    <a:srgbClr val="16314C"/>
    <a:srgbClr val="1C4061"/>
    <a:srgbClr val="004961"/>
    <a:srgbClr val="0337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05" autoAdjust="0"/>
    <p:restoredTop sz="92136" autoAdjust="0"/>
  </p:normalViewPr>
  <p:slideViewPr>
    <p:cSldViewPr>
      <p:cViewPr>
        <p:scale>
          <a:sx n="117" d="100"/>
          <a:sy n="117" d="100"/>
        </p:scale>
        <p:origin x="14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wmf"/><Relationship Id="rId5" Type="http://schemas.openxmlformats.org/officeDocument/2006/relationships/image" Target="../media/image13.wmf"/><Relationship Id="rId1" Type="http://schemas.openxmlformats.org/officeDocument/2006/relationships/image" Target="../media/image9.wmf"/><Relationship Id="rId2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1" Type="http://schemas.openxmlformats.org/officeDocument/2006/relationships/image" Target="../media/image46.emf"/><Relationship Id="rId2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655727-9C09-5343-A3C3-80EB2D0A603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8664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31028-46F3-264D-8AE4-32A61ECA9216}" type="slidenum">
              <a:rPr lang="en-US" altLang="ja-JP"/>
              <a:pPr/>
              <a:t>0</a:t>
            </a:fld>
            <a:endParaRPr lang="en-US" altLang="ja-JP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MS PMincho" charset="-128"/>
              <a:ea typeface="MS PMincho" charset="-128"/>
              <a:cs typeface="MS PMincho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3521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sz="1000" dirty="0">
              <a:latin typeface="Arial"/>
              <a:cs typeface="Arial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sz="100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sz="1000" baseline="0" dirty="0" smtClean="0">
              <a:latin typeface="Arial"/>
              <a:cs typeface="Arial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sz="1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000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9295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sz="1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sz="1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000" baseline="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559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aseline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19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20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000" baseline="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9610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76728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557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305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76218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sz="1000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aseline="0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658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694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aseline="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52202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2360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55727-9C09-5343-A3C3-80EB2D0A603C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427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10" descr="横線"/>
          <p:cNvSpPr>
            <a:spLocks noChangeArrowheads="1"/>
          </p:cNvSpPr>
          <p:nvPr/>
        </p:nvSpPr>
        <p:spPr bwMode="auto">
          <a:xfrm>
            <a:off x="6699250" y="908050"/>
            <a:ext cx="2192338" cy="5473700"/>
          </a:xfrm>
          <a:prstGeom prst="rect">
            <a:avLst/>
          </a:prstGeom>
          <a:pattFill prst="ltHorz">
            <a:fgClr>
              <a:srgbClr val="C0C0C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4225" y="2133600"/>
            <a:ext cx="5781675" cy="1079500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84225" y="3357563"/>
            <a:ext cx="5781675" cy="792162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84225" y="4868863"/>
            <a:ext cx="2133600" cy="287337"/>
          </a:xfrm>
        </p:spPr>
        <p:txBody>
          <a:bodyPr/>
          <a:lstStyle>
            <a:lvl1pPr>
              <a:defRPr sz="1400"/>
            </a:lvl1pPr>
          </a:lstStyle>
          <a:p>
            <a:fld id="{BBCF2B2F-477E-F749-851C-AC41BD3AE420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84225" y="4508500"/>
            <a:ext cx="2895600" cy="287338"/>
          </a:xfrm>
        </p:spPr>
        <p:txBody>
          <a:bodyPr/>
          <a:lstStyle>
            <a:lvl1pPr algn="l">
              <a:defRPr sz="1400"/>
            </a:lvl1pPr>
          </a:lstStyle>
          <a:p>
            <a:endParaRPr lang="en-US" altLang="ja-JP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317500" y="404813"/>
            <a:ext cx="6381750" cy="503237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7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6699250" y="404813"/>
            <a:ext cx="2193925" cy="503237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317500" y="901700"/>
            <a:ext cx="8574088" cy="144463"/>
          </a:xfrm>
          <a:prstGeom prst="rect">
            <a:avLst/>
          </a:prstGeom>
          <a:gradFill rotWithShape="1">
            <a:gsLst>
              <a:gs pos="0">
                <a:schemeClr val="bg2">
                  <a:alpha val="39999"/>
                </a:schemeClr>
              </a:gs>
              <a:gs pos="100000">
                <a:schemeClr val="bg1">
                  <a:alpha val="39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450850" y="3213100"/>
            <a:ext cx="6116638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955599-7FB5-6C4D-A89F-57571039D2D3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24670-527F-7245-9B7A-AA741FD1F0B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684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115888"/>
            <a:ext cx="2143125" cy="601027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7500" y="115888"/>
            <a:ext cx="6278563" cy="601027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73285B-B832-D74E-80D5-0A4C18E79E07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84930-2EDA-1548-9004-E3181C47082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744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B3E875-FC61-184A-BDBD-5F3328EDB939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A544C-03C6-A644-9B2C-490D2D3F5E7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042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5C18B0-96BF-084A-A0FF-ECA5646667B2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32EF8-D2E2-3249-900A-73D80CEEE5F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400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0386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99D033-2AC4-3C49-88CD-3C70B7D3A92B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04C53-A12F-C94B-BB9B-2B09E17840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28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EDB074-D2ED-9449-9F51-0C4ACD4061A3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207AD-BB30-4C4F-9B8D-D7D35029083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257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B9E008-10B8-A444-A313-D580C27E1F3D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02357-5C14-904D-B00C-6E9A0E644A1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973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9E934-6F51-114D-B8D2-C533181DE85E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43569-F177-A648-990C-A1564A036DB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0083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9D3F79-03E5-F446-8704-047624FEC481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76539-07CA-5F48-97D8-9B1B58D6BFF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679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45C231-D344-4E44-99B5-9097124EE1C3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6FAEC-D247-DC48-9037-152CB888DC2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724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317500" y="692150"/>
            <a:ext cx="6381750" cy="144463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7372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59" name="Rectangle 35" descr="横線"/>
          <p:cNvSpPr>
            <a:spLocks noChangeArrowheads="1"/>
          </p:cNvSpPr>
          <p:nvPr/>
        </p:nvSpPr>
        <p:spPr bwMode="auto">
          <a:xfrm>
            <a:off x="6699250" y="850900"/>
            <a:ext cx="2192338" cy="274638"/>
          </a:xfrm>
          <a:prstGeom prst="rect">
            <a:avLst/>
          </a:prstGeom>
          <a:pattFill prst="ltHorz">
            <a:fgClr>
              <a:srgbClr val="C0C0C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auto">
          <a:xfrm>
            <a:off x="6699250" y="692150"/>
            <a:ext cx="2193925" cy="144463"/>
          </a:xfrm>
          <a:prstGeom prst="rect">
            <a:avLst/>
          </a:prstGeom>
          <a:gradFill rotWithShape="1">
            <a:gsLst>
              <a:gs pos="0">
                <a:srgbClr val="4D4D4D"/>
              </a:gs>
              <a:gs pos="100000">
                <a:srgbClr val="4D4D4D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115888"/>
            <a:ext cx="8574088" cy="5762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291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2413" y="6524625"/>
            <a:ext cx="2133600" cy="2682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5FA6F7B1-FE9A-4049-A52E-4796C7A91C12}" type="datetime1">
              <a:rPr lang="ja-JP" altLang="en-US"/>
              <a:pPr/>
              <a:t>2019/7/31</a:t>
            </a:fld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2682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57988" y="6524625"/>
            <a:ext cx="2133600" cy="2682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3F38A0D-B042-524F-8793-9E563EE94FF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2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5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62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31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2.wmf"/><Relationship Id="rId8" Type="http://schemas.openxmlformats.org/officeDocument/2006/relationships/image" Target="../media/image3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38.emf"/><Relationship Id="rId21" Type="http://schemas.openxmlformats.org/officeDocument/2006/relationships/image" Target="../media/image73.png"/><Relationship Id="rId10" Type="http://schemas.openxmlformats.org/officeDocument/2006/relationships/oleObject" Target="../embeddings/oleObject13.bin"/><Relationship Id="rId11" Type="http://schemas.openxmlformats.org/officeDocument/2006/relationships/oleObject" Target="../embeddings/oleObject14.bin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6.gif"/><Relationship Id="rId14" Type="http://schemas.openxmlformats.org/officeDocument/2006/relationships/image" Target="../media/image8.png"/><Relationship Id="rId15" Type="http://schemas.openxmlformats.org/officeDocument/2006/relationships/oleObject" Target="../embeddings/oleObject16.bin"/><Relationship Id="rId16" Type="http://schemas.openxmlformats.org/officeDocument/2006/relationships/image" Target="../media/image36.emf"/><Relationship Id="rId17" Type="http://schemas.openxmlformats.org/officeDocument/2006/relationships/oleObject" Target="../embeddings/oleObject17.bin"/><Relationship Id="rId18" Type="http://schemas.openxmlformats.org/officeDocument/2006/relationships/image" Target="../media/image37.emf"/><Relationship Id="rId19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72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4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39.emf"/><Relationship Id="rId6" Type="http://schemas.openxmlformats.org/officeDocument/2006/relationships/image" Target="../media/image4.png"/><Relationship Id="rId7" Type="http://schemas.openxmlformats.org/officeDocument/2006/relationships/image" Target="../media/image6.gif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43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41.wmf"/><Relationship Id="rId9" Type="http://schemas.openxmlformats.org/officeDocument/2006/relationships/image" Target="../media/image44.png"/><Relationship Id="rId10" Type="http://schemas.openxmlformats.org/officeDocument/2006/relationships/image" Target="../media/image45.gi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4.bin"/><Relationship Id="rId20" Type="http://schemas.openxmlformats.org/officeDocument/2006/relationships/image" Target="../media/image49.emf"/><Relationship Id="rId21" Type="http://schemas.openxmlformats.org/officeDocument/2006/relationships/oleObject" Target="../embeddings/oleObject30.bin"/><Relationship Id="rId22" Type="http://schemas.openxmlformats.org/officeDocument/2006/relationships/image" Target="../media/image50.emf"/><Relationship Id="rId23" Type="http://schemas.openxmlformats.org/officeDocument/2006/relationships/oleObject" Target="../embeddings/oleObject31.bin"/><Relationship Id="rId24" Type="http://schemas.openxmlformats.org/officeDocument/2006/relationships/image" Target="../media/image51.emf"/><Relationship Id="rId10" Type="http://schemas.openxmlformats.org/officeDocument/2006/relationships/oleObject" Target="../embeddings/oleObject25.bin"/><Relationship Id="rId11" Type="http://schemas.openxmlformats.org/officeDocument/2006/relationships/oleObject" Target="../embeddings/oleObject26.bin"/><Relationship Id="rId12" Type="http://schemas.openxmlformats.org/officeDocument/2006/relationships/image" Target="../media/image8.png"/><Relationship Id="rId13" Type="http://schemas.openxmlformats.org/officeDocument/2006/relationships/image" Target="../media/image6.gif"/><Relationship Id="rId14" Type="http://schemas.openxmlformats.org/officeDocument/2006/relationships/image" Target="../media/image7.png"/><Relationship Id="rId15" Type="http://schemas.openxmlformats.org/officeDocument/2006/relationships/oleObject" Target="../embeddings/oleObject27.bin"/><Relationship Id="rId16" Type="http://schemas.openxmlformats.org/officeDocument/2006/relationships/image" Target="../media/image47.emf"/><Relationship Id="rId17" Type="http://schemas.openxmlformats.org/officeDocument/2006/relationships/oleObject" Target="../embeddings/oleObject28.bin"/><Relationship Id="rId18" Type="http://schemas.openxmlformats.org/officeDocument/2006/relationships/image" Target="../media/image48.emf"/><Relationship Id="rId19" Type="http://schemas.openxmlformats.org/officeDocument/2006/relationships/oleObject" Target="../embeddings/oleObject29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46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35.wmf"/><Relationship Id="rId8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emf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63.emf"/><Relationship Id="rId14" Type="http://schemas.openxmlformats.org/officeDocument/2006/relationships/oleObject" Target="../embeddings/oleObject37.bin"/><Relationship Id="rId15" Type="http://schemas.openxmlformats.org/officeDocument/2006/relationships/image" Target="../media/image6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59.emf"/><Relationship Id="rId6" Type="http://schemas.openxmlformats.org/officeDocument/2006/relationships/oleObject" Target="../embeddings/oleObject33.bin"/><Relationship Id="rId7" Type="http://schemas.openxmlformats.org/officeDocument/2006/relationships/image" Target="../media/image60.emf"/><Relationship Id="rId8" Type="http://schemas.openxmlformats.org/officeDocument/2006/relationships/oleObject" Target="../embeddings/oleObject34.bin"/><Relationship Id="rId9" Type="http://schemas.openxmlformats.org/officeDocument/2006/relationships/image" Target="../media/image61.emf"/><Relationship Id="rId10" Type="http://schemas.openxmlformats.org/officeDocument/2006/relationships/oleObject" Target="../embeddings/oleObject3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67.png"/><Relationship Id="rId5" Type="http://schemas.openxmlformats.org/officeDocument/2006/relationships/oleObject" Target="../embeddings/oleObject38.bin"/><Relationship Id="rId6" Type="http://schemas.openxmlformats.org/officeDocument/2006/relationships/image" Target="../media/image65.emf"/><Relationship Id="rId7" Type="http://schemas.openxmlformats.org/officeDocument/2006/relationships/oleObject" Target="../embeddings/oleObject39.bin"/><Relationship Id="rId8" Type="http://schemas.openxmlformats.org/officeDocument/2006/relationships/image" Target="../media/image66.emf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gi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13" Type="http://schemas.openxmlformats.org/officeDocument/2006/relationships/oleObject" Target="../embeddings/oleObject5.bin"/><Relationship Id="rId14" Type="http://schemas.openxmlformats.org/officeDocument/2006/relationships/oleObject" Target="../embeddings/oleObject6.bin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3.wmf"/><Relationship Id="rId17" Type="http://schemas.openxmlformats.org/officeDocument/2006/relationships/image" Target="../media/image42.png"/><Relationship Id="rId18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9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0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2133600"/>
            <a:ext cx="8280920" cy="1079500"/>
          </a:xfrm>
        </p:spPr>
        <p:txBody>
          <a:bodyPr/>
          <a:lstStyle/>
          <a:p>
            <a:r>
              <a:rPr lang="ja-JP" altLang="en-US" sz="32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エンタングルする宇宙と精密観測</a:t>
            </a:r>
            <a:endParaRPr lang="ja-JP" altLang="en-US" sz="32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3932982"/>
            <a:ext cx="5400600" cy="720154"/>
          </a:xfrm>
        </p:spPr>
        <p:txBody>
          <a:bodyPr/>
          <a:lstStyle/>
          <a:p>
            <a:r>
              <a:rPr lang="ja-JP" altLang="en-US" sz="28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大阪大学</a:t>
            </a:r>
            <a:r>
              <a:rPr lang="en-US" altLang="ja-JP" sz="28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 </a:t>
            </a:r>
            <a:r>
              <a:rPr lang="ja-JP" altLang="en-US" sz="28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菅野</a:t>
            </a:r>
            <a:r>
              <a:rPr lang="en-US" altLang="ja-JP" sz="28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</a:t>
            </a:r>
            <a:r>
              <a:rPr lang="ja-JP" altLang="en-US" sz="28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優美</a:t>
            </a:r>
            <a:endParaRPr lang="en-US" altLang="ja-JP" sz="2800" dirty="0" smtClean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08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嬉しいニュース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9</a:t>
            </a:fld>
            <a:endParaRPr lang="en-US" altLang="ja-JP"/>
          </a:p>
        </p:txBody>
      </p:sp>
      <p:grpSp>
        <p:nvGrpSpPr>
          <p:cNvPr id="4" name="グループ化 5"/>
          <p:cNvGrpSpPr>
            <a:grpSpLocks noChangeAspect="1"/>
          </p:cNvGrpSpPr>
          <p:nvPr/>
        </p:nvGrpSpPr>
        <p:grpSpPr>
          <a:xfrm>
            <a:off x="2245556" y="2251739"/>
            <a:ext cx="4702708" cy="4417621"/>
            <a:chOff x="1787236" y="1175669"/>
            <a:chExt cx="4653148" cy="4987625"/>
          </a:xfrm>
        </p:grpSpPr>
        <p:sp>
          <p:nvSpPr>
            <p:cNvPr id="5" name="フリーフォーム 4"/>
            <p:cNvSpPr/>
            <p:nvPr/>
          </p:nvSpPr>
          <p:spPr>
            <a:xfrm>
              <a:off x="1787236" y="1409205"/>
              <a:ext cx="4653148" cy="4516582"/>
            </a:xfrm>
            <a:custGeom>
              <a:avLst/>
              <a:gdLst>
                <a:gd name="connsiteX0" fmla="*/ 3651663 w 4653148"/>
                <a:gd name="connsiteY0" fmla="*/ 4504707 h 4516582"/>
                <a:gd name="connsiteX1" fmla="*/ 3699164 w 4653148"/>
                <a:gd name="connsiteY1" fmla="*/ 2010889 h 4516582"/>
                <a:gd name="connsiteX2" fmla="*/ 4554187 w 4653148"/>
                <a:gd name="connsiteY2" fmla="*/ 288966 h 4516582"/>
                <a:gd name="connsiteX3" fmla="*/ 4292930 w 4653148"/>
                <a:gd name="connsiteY3" fmla="*/ 324592 h 4516582"/>
                <a:gd name="connsiteX4" fmla="*/ 2737263 w 4653148"/>
                <a:gd name="connsiteY4" fmla="*/ 407720 h 4516582"/>
                <a:gd name="connsiteX5" fmla="*/ 1858489 w 4653148"/>
                <a:gd name="connsiteY5" fmla="*/ 419595 h 4516582"/>
                <a:gd name="connsiteX6" fmla="*/ 397824 w 4653148"/>
                <a:gd name="connsiteY6" fmla="*/ 348343 h 4516582"/>
                <a:gd name="connsiteX7" fmla="*/ 89065 w 4653148"/>
                <a:gd name="connsiteY7" fmla="*/ 277091 h 4516582"/>
                <a:gd name="connsiteX8" fmla="*/ 932213 w 4653148"/>
                <a:gd name="connsiteY8" fmla="*/ 2010889 h 4516582"/>
                <a:gd name="connsiteX9" fmla="*/ 955964 w 4653148"/>
                <a:gd name="connsiteY9" fmla="*/ 4516582 h 45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3148" h="4516582">
                  <a:moveTo>
                    <a:pt x="3651663" y="4504707"/>
                  </a:moveTo>
                  <a:cubicBezTo>
                    <a:pt x="3600203" y="3609110"/>
                    <a:pt x="3548743" y="2713513"/>
                    <a:pt x="3699164" y="2010889"/>
                  </a:cubicBezTo>
                  <a:cubicBezTo>
                    <a:pt x="3849585" y="1308265"/>
                    <a:pt x="4455226" y="570016"/>
                    <a:pt x="4554187" y="288966"/>
                  </a:cubicBezTo>
                  <a:cubicBezTo>
                    <a:pt x="4653148" y="7917"/>
                    <a:pt x="4595750" y="304800"/>
                    <a:pt x="4292930" y="324592"/>
                  </a:cubicBezTo>
                  <a:cubicBezTo>
                    <a:pt x="3990110" y="344384"/>
                    <a:pt x="3143003" y="391886"/>
                    <a:pt x="2737263" y="407720"/>
                  </a:cubicBezTo>
                  <a:cubicBezTo>
                    <a:pt x="2331523" y="423554"/>
                    <a:pt x="2248395" y="429491"/>
                    <a:pt x="1858489" y="419595"/>
                  </a:cubicBezTo>
                  <a:cubicBezTo>
                    <a:pt x="1468583" y="409699"/>
                    <a:pt x="692728" y="372094"/>
                    <a:pt x="397824" y="348343"/>
                  </a:cubicBezTo>
                  <a:cubicBezTo>
                    <a:pt x="102920" y="324592"/>
                    <a:pt x="0" y="0"/>
                    <a:pt x="89065" y="277091"/>
                  </a:cubicBezTo>
                  <a:cubicBezTo>
                    <a:pt x="178130" y="554182"/>
                    <a:pt x="787730" y="1304307"/>
                    <a:pt x="932213" y="2010889"/>
                  </a:cubicBezTo>
                  <a:cubicBezTo>
                    <a:pt x="1076696" y="2717471"/>
                    <a:pt x="1016330" y="3617026"/>
                    <a:pt x="955964" y="4516582"/>
                  </a:cubicBezTo>
                </a:path>
              </a:pathLst>
            </a:custGeom>
            <a:gradFill flip="none" rotWithShape="1">
              <a:gsLst>
                <a:gs pos="20000">
                  <a:srgbClr val="1F497D"/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1816925" y="1175669"/>
              <a:ext cx="4572000" cy="843148"/>
            </a:xfrm>
            <a:prstGeom prst="ellipse">
              <a:avLst/>
            </a:prstGeom>
            <a:gradFill flip="none" rotWithShape="1">
              <a:gsLst>
                <a:gs pos="20000">
                  <a:srgbClr val="1F497D">
                    <a:tint val="66000"/>
                    <a:satMod val="160000"/>
                  </a:srgbClr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2743225" y="5676405"/>
              <a:ext cx="2695699" cy="486889"/>
            </a:xfrm>
            <a:prstGeom prst="ellipse">
              <a:avLst/>
            </a:prstGeom>
            <a:gradFill flip="none" rotWithShape="1">
              <a:gsLst>
                <a:gs pos="0">
                  <a:srgbClr val="1F497D"/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グループ化 8"/>
          <p:cNvGrpSpPr/>
          <p:nvPr/>
        </p:nvGrpSpPr>
        <p:grpSpPr>
          <a:xfrm>
            <a:off x="4572000" y="5852139"/>
            <a:ext cx="428126" cy="528042"/>
            <a:chOff x="4286250" y="3047262"/>
            <a:chExt cx="428126" cy="528042"/>
          </a:xfrm>
        </p:grpSpPr>
        <p:pic>
          <p:nvPicPr>
            <p:cNvPr id="9" name="Picture 3" descr="C:\Users\Sugumi Kanno\shade test\sphere-gree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6250" y="3203449"/>
              <a:ext cx="428126" cy="286803"/>
            </a:xfrm>
            <a:prstGeom prst="rect">
              <a:avLst/>
            </a:prstGeom>
            <a:noFill/>
          </p:spPr>
        </p:pic>
        <p:cxnSp>
          <p:nvCxnSpPr>
            <p:cNvPr id="10" name="直線コネクタ 9"/>
            <p:cNvCxnSpPr/>
            <p:nvPr/>
          </p:nvCxnSpPr>
          <p:spPr>
            <a:xfrm flipV="1">
              <a:off x="4471416" y="3465576"/>
              <a:ext cx="0" cy="109728"/>
            </a:xfrm>
            <a:prstGeom prst="line">
              <a:avLst/>
            </a:prstGeom>
            <a:ln w="1905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 flipV="1">
              <a:off x="4471416" y="3047262"/>
              <a:ext cx="0" cy="201168"/>
            </a:xfrm>
            <a:prstGeom prst="straightConnector1">
              <a:avLst/>
            </a:prstGeom>
            <a:ln w="190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グループ化 12"/>
          <p:cNvGrpSpPr/>
          <p:nvPr/>
        </p:nvGrpSpPr>
        <p:grpSpPr>
          <a:xfrm>
            <a:off x="4143874" y="5895323"/>
            <a:ext cx="428126" cy="484858"/>
            <a:chOff x="2819400" y="3117878"/>
            <a:chExt cx="428126" cy="484858"/>
          </a:xfrm>
        </p:grpSpPr>
        <p:pic>
          <p:nvPicPr>
            <p:cNvPr id="13" name="Picture 3" descr="C:\Users\Sugumi Kanno\shade test\sphere-gree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9400" y="3206497"/>
              <a:ext cx="428126" cy="286803"/>
            </a:xfrm>
            <a:prstGeom prst="rect">
              <a:avLst/>
            </a:prstGeom>
            <a:noFill/>
          </p:spPr>
        </p:pic>
        <p:cxnSp>
          <p:nvCxnSpPr>
            <p:cNvPr id="14" name="直線矢印コネクタ 13"/>
            <p:cNvCxnSpPr/>
            <p:nvPr/>
          </p:nvCxnSpPr>
          <p:spPr>
            <a:xfrm flipV="1">
              <a:off x="2997190" y="3465576"/>
              <a:ext cx="0" cy="137160"/>
            </a:xfrm>
            <a:prstGeom prst="straightConnector1">
              <a:avLst/>
            </a:prstGeom>
            <a:ln w="19050">
              <a:solidFill>
                <a:srgbClr val="FF0066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3001452" y="3117878"/>
              <a:ext cx="0" cy="137160"/>
            </a:xfrm>
            <a:prstGeom prst="line">
              <a:avLst/>
            </a:prstGeom>
            <a:ln w="1905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フリーフォーム 23"/>
          <p:cNvSpPr/>
          <p:nvPr/>
        </p:nvSpPr>
        <p:spPr>
          <a:xfrm>
            <a:off x="3010096" y="2362876"/>
            <a:ext cx="83489" cy="1590261"/>
          </a:xfrm>
          <a:custGeom>
            <a:avLst/>
            <a:gdLst>
              <a:gd name="connsiteX0" fmla="*/ 11927 w 83489"/>
              <a:gd name="connsiteY0" fmla="*/ 0 h 1590261"/>
              <a:gd name="connsiteX1" fmla="*/ 11927 w 83489"/>
              <a:gd name="connsiteY1" fmla="*/ 1073426 h 1590261"/>
              <a:gd name="connsiteX2" fmla="*/ 83489 w 83489"/>
              <a:gd name="connsiteY2" fmla="*/ 1590261 h 1590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489" h="1590261">
                <a:moveTo>
                  <a:pt x="11927" y="0"/>
                </a:moveTo>
                <a:cubicBezTo>
                  <a:pt x="5963" y="404191"/>
                  <a:pt x="0" y="808383"/>
                  <a:pt x="11927" y="1073426"/>
                </a:cubicBezTo>
                <a:cubicBezTo>
                  <a:pt x="23854" y="1338470"/>
                  <a:pt x="53671" y="1464365"/>
                  <a:pt x="83489" y="1590261"/>
                </a:cubicBezTo>
              </a:path>
            </a:pathLst>
          </a:custGeom>
          <a:ln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7929" y="1547500"/>
            <a:ext cx="866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これらの因果的に離れた領域</a:t>
            </a:r>
            <a:r>
              <a:rPr kumimoji="1" lang="en-US" altLang="ja-JP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(</a:t>
            </a:r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スカラー場</a:t>
            </a:r>
            <a:r>
              <a:rPr kumimoji="1" lang="en-US" altLang="ja-JP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)</a:t>
            </a:r>
            <a:r>
              <a:rPr kumimoji="1"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がエンタングルしていることが示された</a:t>
            </a:r>
            <a:endParaRPr kumimoji="1" lang="ja-JP" altLang="en-US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5" name="フリーフォーム 34"/>
          <p:cNvSpPr/>
          <p:nvPr/>
        </p:nvSpPr>
        <p:spPr>
          <a:xfrm>
            <a:off x="2893628" y="2062604"/>
            <a:ext cx="1156833" cy="1222380"/>
          </a:xfrm>
          <a:custGeom>
            <a:avLst/>
            <a:gdLst>
              <a:gd name="connsiteX0" fmla="*/ 409575 w 409575"/>
              <a:gd name="connsiteY0" fmla="*/ 0 h 742950"/>
              <a:gd name="connsiteX1" fmla="*/ 0 w 409575"/>
              <a:gd name="connsiteY1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9575" h="742950">
                <a:moveTo>
                  <a:pt x="409575" y="0"/>
                </a:moveTo>
                <a:lnTo>
                  <a:pt x="0" y="742950"/>
                </a:lnTo>
              </a:path>
            </a:pathLst>
          </a:custGeom>
          <a:ln w="38100">
            <a:solidFill>
              <a:srgbClr val="FF006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/>
          <p:cNvSpPr/>
          <p:nvPr/>
        </p:nvSpPr>
        <p:spPr>
          <a:xfrm>
            <a:off x="5088686" y="2062604"/>
            <a:ext cx="1117310" cy="1078364"/>
          </a:xfrm>
          <a:custGeom>
            <a:avLst/>
            <a:gdLst>
              <a:gd name="connsiteX0" fmla="*/ 0 w 266700"/>
              <a:gd name="connsiteY0" fmla="*/ 0 h 742950"/>
              <a:gd name="connsiteX1" fmla="*/ 266700 w 266700"/>
              <a:gd name="connsiteY1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6700" h="742950">
                <a:moveTo>
                  <a:pt x="0" y="0"/>
                </a:moveTo>
                <a:lnTo>
                  <a:pt x="266700" y="742950"/>
                </a:lnTo>
              </a:path>
            </a:pathLst>
          </a:custGeom>
          <a:ln w="38100">
            <a:solidFill>
              <a:srgbClr val="FF006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/>
          <p:cNvSpPr/>
          <p:nvPr/>
        </p:nvSpPr>
        <p:spPr>
          <a:xfrm>
            <a:off x="5989972" y="2317779"/>
            <a:ext cx="54591" cy="1883391"/>
          </a:xfrm>
          <a:custGeom>
            <a:avLst/>
            <a:gdLst>
              <a:gd name="connsiteX0" fmla="*/ 54591 w 54591"/>
              <a:gd name="connsiteY0" fmla="*/ 0 h 1883391"/>
              <a:gd name="connsiteX1" fmla="*/ 40944 w 54591"/>
              <a:gd name="connsiteY1" fmla="*/ 1473958 h 1883391"/>
              <a:gd name="connsiteX2" fmla="*/ 0 w 54591"/>
              <a:gd name="connsiteY2" fmla="*/ 1883391 h 188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591" h="1883391">
                <a:moveTo>
                  <a:pt x="54591" y="0"/>
                </a:moveTo>
                <a:cubicBezTo>
                  <a:pt x="52316" y="580030"/>
                  <a:pt x="50042" y="1160060"/>
                  <a:pt x="40944" y="1473958"/>
                </a:cubicBezTo>
                <a:cubicBezTo>
                  <a:pt x="31846" y="1787856"/>
                  <a:pt x="15923" y="1835623"/>
                  <a:pt x="0" y="1883391"/>
                </a:cubicBezTo>
              </a:path>
            </a:pathLst>
          </a:custGeom>
          <a:ln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/>
          <p:cNvSpPr txBox="1"/>
          <p:nvPr/>
        </p:nvSpPr>
        <p:spPr>
          <a:xfrm rot="21381104">
            <a:off x="3332584" y="5968853"/>
            <a:ext cx="2895600" cy="537592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06301"/>
              </a:avLst>
            </a:prstTxWarp>
            <a:spAutoFit/>
          </a:bodyPr>
          <a:lstStyle/>
          <a:p>
            <a:r>
              <a:rPr kumimoji="1" lang="ja-JP" altLang="en-US" sz="1600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ド・ジッター時空</a:t>
            </a:r>
            <a:endParaRPr kumimoji="1" lang="ja-JP" altLang="en-US" sz="1600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64" name="フリーフォーム 63"/>
          <p:cNvSpPr/>
          <p:nvPr/>
        </p:nvSpPr>
        <p:spPr>
          <a:xfrm>
            <a:off x="3183081" y="2947349"/>
            <a:ext cx="154379" cy="1268680"/>
          </a:xfrm>
          <a:custGeom>
            <a:avLst/>
            <a:gdLst>
              <a:gd name="connsiteX0" fmla="*/ 154379 w 154379"/>
              <a:gd name="connsiteY0" fmla="*/ 0 h 1268680"/>
              <a:gd name="connsiteX1" fmla="*/ 142503 w 154379"/>
              <a:gd name="connsiteY1" fmla="*/ 700644 h 1268680"/>
              <a:gd name="connsiteX2" fmla="*/ 95002 w 154379"/>
              <a:gd name="connsiteY2" fmla="*/ 1175657 h 1268680"/>
              <a:gd name="connsiteX3" fmla="*/ 0 w 154379"/>
              <a:gd name="connsiteY3" fmla="*/ 1258784 h 126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79" h="1268680">
                <a:moveTo>
                  <a:pt x="154379" y="0"/>
                </a:moveTo>
                <a:cubicBezTo>
                  <a:pt x="153389" y="252350"/>
                  <a:pt x="152399" y="504701"/>
                  <a:pt x="142503" y="700644"/>
                </a:cubicBezTo>
                <a:cubicBezTo>
                  <a:pt x="132607" y="896587"/>
                  <a:pt x="118753" y="1082634"/>
                  <a:pt x="95002" y="1175657"/>
                </a:cubicBezTo>
                <a:cubicBezTo>
                  <a:pt x="71252" y="1268680"/>
                  <a:pt x="35626" y="1263732"/>
                  <a:pt x="0" y="1258784"/>
                </a:cubicBezTo>
              </a:path>
            </a:pathLst>
          </a:cu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/>
        </p:nvSpPr>
        <p:spPr>
          <a:xfrm>
            <a:off x="5712525" y="2959224"/>
            <a:ext cx="285008" cy="1286494"/>
          </a:xfrm>
          <a:custGeom>
            <a:avLst/>
            <a:gdLst>
              <a:gd name="connsiteX0" fmla="*/ 0 w 285008"/>
              <a:gd name="connsiteY0" fmla="*/ 0 h 1286494"/>
              <a:gd name="connsiteX1" fmla="*/ 23750 w 285008"/>
              <a:gd name="connsiteY1" fmla="*/ 688769 h 1286494"/>
              <a:gd name="connsiteX2" fmla="*/ 95002 w 285008"/>
              <a:gd name="connsiteY2" fmla="*/ 1128156 h 1286494"/>
              <a:gd name="connsiteX3" fmla="*/ 225631 w 285008"/>
              <a:gd name="connsiteY3" fmla="*/ 1270660 h 1286494"/>
              <a:gd name="connsiteX4" fmla="*/ 285008 w 285008"/>
              <a:gd name="connsiteY4" fmla="*/ 1223158 h 128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08" h="1286494">
                <a:moveTo>
                  <a:pt x="0" y="0"/>
                </a:moveTo>
                <a:cubicBezTo>
                  <a:pt x="3958" y="250371"/>
                  <a:pt x="7916" y="500743"/>
                  <a:pt x="23750" y="688769"/>
                </a:cubicBezTo>
                <a:cubicBezTo>
                  <a:pt x="39584" y="876795"/>
                  <a:pt x="61355" y="1031174"/>
                  <a:pt x="95002" y="1128156"/>
                </a:cubicBezTo>
                <a:cubicBezTo>
                  <a:pt x="128649" y="1225138"/>
                  <a:pt x="193963" y="1254826"/>
                  <a:pt x="225631" y="1270660"/>
                </a:cubicBezTo>
                <a:cubicBezTo>
                  <a:pt x="257299" y="1286494"/>
                  <a:pt x="271153" y="1254826"/>
                  <a:pt x="285008" y="1223158"/>
                </a:cubicBezTo>
              </a:path>
            </a:pathLst>
          </a:cu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45113" y="3284984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私たちの</a:t>
            </a:r>
            <a:r>
              <a:rPr lang="ja-JP" altLang="en-US" sz="240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宇宙の量子ゆらぎ</a:t>
            </a:r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が他の宇宙とエンタングル</a:t>
            </a:r>
            <a:endParaRPr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kumimoji="1"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していた可能性があるならば</a:t>
            </a:r>
            <a:r>
              <a:rPr kumimoji="1" lang="mr-IN" altLang="ja-JP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…</a:t>
            </a:r>
            <a:endParaRPr kumimoji="1"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908873" y="3284984"/>
            <a:ext cx="7263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00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因果的に離れた</a:t>
            </a:r>
            <a:r>
              <a:rPr lang="ja-JP" altLang="en-US" sz="2400" dirty="0" smtClean="0">
                <a:solidFill>
                  <a:srgbClr val="00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領域がエンタングル</a:t>
            </a:r>
            <a:r>
              <a:rPr lang="ja-JP" altLang="en-US" sz="2400" dirty="0">
                <a:solidFill>
                  <a:srgbClr val="00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している効果が</a:t>
            </a:r>
            <a:endParaRPr lang="en-US" altLang="ja-JP" sz="2400" dirty="0">
              <a:solidFill>
                <a:srgbClr val="00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400" dirty="0">
                <a:solidFill>
                  <a:srgbClr val="00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何らかの</a:t>
            </a:r>
            <a:r>
              <a:rPr lang="ja-JP" altLang="en-US" sz="2400" dirty="0" smtClean="0">
                <a:solidFill>
                  <a:srgbClr val="00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観測で確かめられないだろうか</a:t>
            </a:r>
            <a:r>
              <a:rPr lang="ja-JP" altLang="en-US" sz="2400" dirty="0">
                <a:solidFill>
                  <a:srgbClr val="00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？</a:t>
            </a:r>
            <a:endParaRPr lang="en-US" altLang="ja-JP" sz="2400" dirty="0">
              <a:solidFill>
                <a:srgbClr val="00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172200" y="838200"/>
            <a:ext cx="2855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>
                <a:solidFill>
                  <a:srgbClr val="00B050"/>
                </a:solidFill>
                <a:latin typeface="Tahoma"/>
                <a:cs typeface="Tahoma"/>
              </a:rPr>
              <a:t>Maldacena</a:t>
            </a:r>
            <a:r>
              <a:rPr lang="en-US" altLang="ja-JP" sz="1600" dirty="0" smtClean="0">
                <a:solidFill>
                  <a:srgbClr val="00B050"/>
                </a:solidFill>
                <a:latin typeface="Tahoma"/>
                <a:cs typeface="Tahoma"/>
              </a:rPr>
              <a:t> &amp; Pimentel (2013)</a:t>
            </a:r>
            <a:endParaRPr kumimoji="1" lang="ja-JP" altLang="en-US" sz="16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7544" y="4437112"/>
            <a:ext cx="849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宇宙背景放射に何らかの</a:t>
            </a:r>
            <a:r>
              <a:rPr lang="ja-JP" altLang="en-US" sz="2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痕跡</a:t>
            </a:r>
            <a:r>
              <a:rPr kumimoji="1" lang="ja-JP" altLang="en-US" sz="2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が残っているかもしれない！？</a:t>
            </a:r>
            <a:endParaRPr kumimoji="1" lang="ja-JP" altLang="en-US" sz="2400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321817" y="1052736"/>
            <a:ext cx="3714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B050"/>
                </a:solidFill>
                <a:latin typeface="Tahoma"/>
                <a:cs typeface="Tahoma"/>
              </a:rPr>
              <a:t>Kanno, </a:t>
            </a:r>
            <a:r>
              <a:rPr lang="en-US" altLang="ja-JP" sz="1600" dirty="0" err="1" smtClean="0">
                <a:solidFill>
                  <a:srgbClr val="00B050"/>
                </a:solidFill>
                <a:latin typeface="Tahoma"/>
                <a:cs typeface="Tahoma"/>
              </a:rPr>
              <a:t>Murugan</a:t>
            </a:r>
            <a:r>
              <a:rPr lang="en-US" altLang="ja-JP" sz="1600" dirty="0" smtClean="0">
                <a:solidFill>
                  <a:srgbClr val="00B050"/>
                </a:solidFill>
                <a:latin typeface="Tahoma"/>
                <a:cs typeface="Tahoma"/>
              </a:rPr>
              <a:t>, Shock &amp; Soda (2014)</a:t>
            </a:r>
            <a:endParaRPr kumimoji="1" lang="ja-JP" altLang="en-US" sz="16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graphicFrame>
        <p:nvGraphicFramePr>
          <p:cNvPr id="33" name="オブジェクト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188385"/>
              </p:ext>
            </p:extLst>
          </p:nvPr>
        </p:nvGraphicFramePr>
        <p:xfrm>
          <a:off x="4403849" y="4509120"/>
          <a:ext cx="384175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56" name="数式" r:id="rId5" imgW="241200" imgH="177480" progId="Equation.3">
                  <p:embed/>
                </p:oleObj>
              </mc:Choice>
              <mc:Fallback>
                <p:oleObj name="数式" r:id="rId5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3849" y="4509120"/>
                        <a:ext cx="384175" cy="28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3131840" y="4170566"/>
            <a:ext cx="2877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エンタングルメントエントロピー</a:t>
            </a:r>
            <a:endParaRPr kumimoji="1" lang="ja-JP" altLang="en-US" sz="14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 flipH="1" flipV="1">
            <a:off x="3131840" y="3429000"/>
            <a:ext cx="432048" cy="79208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V="1">
            <a:off x="5508104" y="3429000"/>
            <a:ext cx="432048" cy="79208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31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6735E-6 C 0.00451 -0.08742 0.00903 -0.17461 0.02986 -0.24399 C 0.05069 -0.31337 0.08767 -0.36517 0.12465 -0.41698 " pathEditMode="relative" ptsTypes="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6.47549E-6 C -0.00504 -0.08625 -0.01008 -0.17252 -0.03108 -0.24236 C -0.05209 -0.3122 -0.08907 -0.36563 -0.12588 -0.41882 " pathEditMode="relative" ptsTypes="a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1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0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3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6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2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65" grpId="0" animBg="1"/>
      <p:bldP spid="65" grpId="1" animBg="1"/>
      <p:bldP spid="70" grpId="0"/>
      <p:bldP spid="64" grpId="0" animBg="1"/>
      <p:bldP spid="64" grpId="1" animBg="1"/>
      <p:bldP spid="68" grpId="0" animBg="1"/>
      <p:bldP spid="68" grpId="1" animBg="1"/>
      <p:bldP spid="74" grpId="0"/>
      <p:bldP spid="75" grpId="0"/>
      <p:bldP spid="75" grpId="1"/>
      <p:bldP spid="76" grpId="0"/>
      <p:bldP spid="29" grpId="0"/>
      <p:bldP spid="30" grpId="0"/>
      <p:bldP spid="37" grpId="0"/>
      <p:bldP spid="3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8647" r="1330" b="2651"/>
          <a:stretch/>
        </p:blipFill>
        <p:spPr>
          <a:xfrm>
            <a:off x="0" y="838200"/>
            <a:ext cx="9144000" cy="5954713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</a:t>
            </a:r>
            <a:r>
              <a:rPr lang="en-US" altLang="ja-JP" dirty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(</a:t>
            </a:r>
            <a:r>
              <a:rPr lang="ja-JP" altLang="en-US" dirty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マイクロ波</a:t>
            </a:r>
            <a:r>
              <a:rPr lang="en-US" altLang="ja-JP" dirty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)</a:t>
            </a:r>
            <a:r>
              <a:rPr lang="ja-JP" altLang="en-US" dirty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背景</a:t>
            </a:r>
            <a:r>
              <a:rPr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放射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5" name="テキスト ボックス 12"/>
          <p:cNvSpPr txBox="1"/>
          <p:nvPr/>
        </p:nvSpPr>
        <p:spPr>
          <a:xfrm>
            <a:off x="251520" y="89942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宇宙（マイクロ波）背景放射は宇宙で</a:t>
            </a:r>
            <a:r>
              <a:rPr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最も</a:t>
            </a:r>
            <a:r>
              <a:rPr kumimoji="1"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古い熱放射</a:t>
            </a:r>
            <a:endParaRPr kumimoji="1" lang="ja-JP" altLang="en-US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555776" y="4645152"/>
            <a:ext cx="4392488" cy="917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 rot="631102">
            <a:off x="4082251" y="5155020"/>
            <a:ext cx="795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138</a:t>
            </a:r>
            <a:r>
              <a:rPr lang="ja-JP" altLang="en-US" sz="1200" b="1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億年</a:t>
            </a:r>
            <a:endParaRPr lang="en-US" sz="1200" b="1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555776" y="4581128"/>
            <a:ext cx="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860084" y="1844824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</a:t>
            </a:r>
            <a:endParaRPr lang="en-US" sz="1200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195736" y="2143889"/>
                <a:ext cx="7601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mr-IN" altLang="ja-JP" sz="1200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Hiragino Maru Gothic Pro W4" charset="-128"/>
                            <a:cs typeface="Hiragino Maru Gothic Pro W4" charset="-128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schemeClr val="bg1"/>
                            </a:solidFill>
                            <a:latin typeface="Cambria Math" charset="0"/>
                            <a:ea typeface="Hiragino Maru Gothic Pro W4" charset="-128"/>
                            <a:cs typeface="Hiragino Maru Gothic Pro W4" charset="-128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schemeClr val="bg1"/>
                            </a:solidFill>
                            <a:latin typeface="Cambria Math" charset="0"/>
                            <a:ea typeface="Hiragino Maru Gothic Pro W4" charset="-128"/>
                            <a:cs typeface="Hiragino Maru Gothic Pro W4" charset="-128"/>
                          </a:rPr>
                          <m:t>−3</m:t>
                        </m:r>
                        <m:r>
                          <a:rPr lang="en-US" altLang="ja-JP" sz="1200" b="0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Hiragino Maru Gothic Pro W4" charset="-128"/>
                            <a:cs typeface="Hiragino Maru Gothic Pro W4" charset="-128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chemeClr val="bg1"/>
                    </a:solidFill>
                  </a:rPr>
                  <a:t> [</a:t>
                </a:r>
                <a:r>
                  <a:rPr lang="en-US" sz="1000" dirty="0" smtClean="0">
                    <a:solidFill>
                      <a:schemeClr val="bg1"/>
                    </a:solidFill>
                  </a:rPr>
                  <a:t>s]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2143889"/>
                <a:ext cx="760144" cy="276999"/>
              </a:xfrm>
              <a:prstGeom prst="rect">
                <a:avLst/>
              </a:prstGeom>
              <a:blipFill rotWithShape="0">
                <a:blip r:embed="rId4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/>
          <p:cNvSpPr>
            <a:spLocks/>
          </p:cNvSpPr>
          <p:nvPr/>
        </p:nvSpPr>
        <p:spPr>
          <a:xfrm rot="16200000">
            <a:off x="2532888" y="2427732"/>
            <a:ext cx="64008" cy="201168"/>
          </a:xfrm>
          <a:prstGeom prst="rightBrac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ボックス 4"/>
          <p:cNvSpPr txBox="1"/>
          <p:nvPr/>
        </p:nvSpPr>
        <p:spPr>
          <a:xfrm>
            <a:off x="1114545" y="4114800"/>
            <a:ext cx="100918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量子ゆらぎ</a:t>
            </a:r>
            <a:endParaRPr lang="en-US" altLang="ja-JP" sz="1200" dirty="0" smtClean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13" name="直線矢印コネクタ 6"/>
          <p:cNvCxnSpPr/>
          <p:nvPr/>
        </p:nvCxnSpPr>
        <p:spPr>
          <a:xfrm flipV="1">
            <a:off x="1676400" y="3466926"/>
            <a:ext cx="685800" cy="647874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6948264" y="5508848"/>
            <a:ext cx="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テキスト ボックス 15"/>
          <p:cNvSpPr txBox="1"/>
          <p:nvPr/>
        </p:nvSpPr>
        <p:spPr>
          <a:xfrm>
            <a:off x="107504" y="544522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粒子に崩壊（再加熱）</a:t>
            </a:r>
            <a:endParaRPr kumimoji="1" lang="ja-JP" altLang="en-US" sz="1200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9" name="下矢印 19"/>
          <p:cNvSpPr/>
          <p:nvPr/>
        </p:nvSpPr>
        <p:spPr>
          <a:xfrm>
            <a:off x="467544" y="4509120"/>
            <a:ext cx="216024" cy="936104"/>
          </a:xfrm>
          <a:prstGeom prst="downArrow">
            <a:avLst/>
          </a:prstGeom>
          <a:solidFill>
            <a:srgbClr val="66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3"/>
          <p:cNvSpPr txBox="1"/>
          <p:nvPr/>
        </p:nvSpPr>
        <p:spPr>
          <a:xfrm>
            <a:off x="611560" y="4797152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 smtClean="0">
                <a:solidFill>
                  <a:srgbClr val="66FFCC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インフレーション終了後</a:t>
            </a:r>
            <a:endParaRPr kumimoji="1" lang="ja-JP" altLang="en-US" sz="1100" dirty="0">
              <a:solidFill>
                <a:srgbClr val="66FFCC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" y="4114800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00FA0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インフラトン</a:t>
            </a:r>
            <a:r>
              <a:rPr lang="ja-JP" altLang="en-US" sz="1200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の</a:t>
            </a:r>
            <a:endParaRPr lang="en-US" sz="1200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42" name="直線コネクタ 16"/>
          <p:cNvCxnSpPr/>
          <p:nvPr/>
        </p:nvCxnSpPr>
        <p:spPr>
          <a:xfrm>
            <a:off x="2754964" y="4376590"/>
            <a:ext cx="0" cy="320040"/>
          </a:xfrm>
          <a:prstGeom prst="line">
            <a:avLst/>
          </a:prstGeom>
          <a:ln>
            <a:solidFill>
              <a:schemeClr val="bg1"/>
            </a:solidFill>
            <a:prstDash val="sysDot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17"/>
          <p:cNvSpPr txBox="1"/>
          <p:nvPr/>
        </p:nvSpPr>
        <p:spPr>
          <a:xfrm rot="677089">
            <a:off x="2504158" y="4814926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40</a:t>
            </a:r>
            <a:r>
              <a:rPr kumimoji="1" lang="ja-JP" altLang="en-US" sz="1200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万年</a:t>
            </a:r>
            <a:endParaRPr kumimoji="1" lang="ja-JP" altLang="en-US" sz="1200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pSp>
        <p:nvGrpSpPr>
          <p:cNvPr id="45" name="グループ化 25"/>
          <p:cNvGrpSpPr>
            <a:grpSpLocks noChangeAspect="1"/>
          </p:cNvGrpSpPr>
          <p:nvPr/>
        </p:nvGrpSpPr>
        <p:grpSpPr>
          <a:xfrm rot="21293889">
            <a:off x="2778984" y="2937547"/>
            <a:ext cx="4314847" cy="353764"/>
            <a:chOff x="28575" y="2932747"/>
            <a:chExt cx="9083887" cy="744762"/>
          </a:xfrm>
        </p:grpSpPr>
        <p:sp>
          <p:nvSpPr>
            <p:cNvPr id="46" name="フリーフォーム 26"/>
            <p:cNvSpPr>
              <a:spLocks/>
            </p:cNvSpPr>
            <p:nvPr/>
          </p:nvSpPr>
          <p:spPr>
            <a:xfrm>
              <a:off x="28575" y="2943453"/>
              <a:ext cx="4543432" cy="734056"/>
            </a:xfrm>
            <a:custGeom>
              <a:avLst/>
              <a:gdLst>
                <a:gd name="connsiteX0" fmla="*/ 0 w 9086850"/>
                <a:gd name="connsiteY0" fmla="*/ 917575 h 1835150"/>
                <a:gd name="connsiteX1" fmla="*/ 857250 w 9086850"/>
                <a:gd name="connsiteY1" fmla="*/ 3175 h 1835150"/>
                <a:gd name="connsiteX2" fmla="*/ 1771650 w 9086850"/>
                <a:gd name="connsiteY2" fmla="*/ 917575 h 1835150"/>
                <a:gd name="connsiteX3" fmla="*/ 2686050 w 9086850"/>
                <a:gd name="connsiteY3" fmla="*/ 1831975 h 1835150"/>
                <a:gd name="connsiteX4" fmla="*/ 3600450 w 9086850"/>
                <a:gd name="connsiteY4" fmla="*/ 898525 h 1835150"/>
                <a:gd name="connsiteX5" fmla="*/ 4514850 w 9086850"/>
                <a:gd name="connsiteY5" fmla="*/ 3175 h 1835150"/>
                <a:gd name="connsiteX6" fmla="*/ 5429250 w 9086850"/>
                <a:gd name="connsiteY6" fmla="*/ 917575 h 1835150"/>
                <a:gd name="connsiteX7" fmla="*/ 6343650 w 9086850"/>
                <a:gd name="connsiteY7" fmla="*/ 1831975 h 1835150"/>
                <a:gd name="connsiteX8" fmla="*/ 7258050 w 9086850"/>
                <a:gd name="connsiteY8" fmla="*/ 917575 h 1835150"/>
                <a:gd name="connsiteX9" fmla="*/ 8172450 w 9086850"/>
                <a:gd name="connsiteY9" fmla="*/ 3175 h 1835150"/>
                <a:gd name="connsiteX10" fmla="*/ 9086850 w 9086850"/>
                <a:gd name="connsiteY10" fmla="*/ 917575 h 183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86850" h="1835150">
                  <a:moveTo>
                    <a:pt x="0" y="917575"/>
                  </a:moveTo>
                  <a:cubicBezTo>
                    <a:pt x="280987" y="460375"/>
                    <a:pt x="561975" y="3175"/>
                    <a:pt x="857250" y="3175"/>
                  </a:cubicBezTo>
                  <a:cubicBezTo>
                    <a:pt x="1152525" y="3175"/>
                    <a:pt x="1771650" y="917575"/>
                    <a:pt x="1771650" y="917575"/>
                  </a:cubicBezTo>
                  <a:cubicBezTo>
                    <a:pt x="2076450" y="1222375"/>
                    <a:pt x="2381250" y="1835150"/>
                    <a:pt x="2686050" y="1831975"/>
                  </a:cubicBezTo>
                  <a:cubicBezTo>
                    <a:pt x="2990850" y="1828800"/>
                    <a:pt x="3295650" y="1203325"/>
                    <a:pt x="3600450" y="898525"/>
                  </a:cubicBezTo>
                  <a:cubicBezTo>
                    <a:pt x="3905250" y="593725"/>
                    <a:pt x="4210050" y="0"/>
                    <a:pt x="4514850" y="3175"/>
                  </a:cubicBezTo>
                  <a:cubicBezTo>
                    <a:pt x="4819650" y="6350"/>
                    <a:pt x="5429250" y="917575"/>
                    <a:pt x="5429250" y="917575"/>
                  </a:cubicBezTo>
                  <a:cubicBezTo>
                    <a:pt x="5734050" y="1222375"/>
                    <a:pt x="6038850" y="1831975"/>
                    <a:pt x="6343650" y="1831975"/>
                  </a:cubicBezTo>
                  <a:cubicBezTo>
                    <a:pt x="6648450" y="1831975"/>
                    <a:pt x="7258050" y="917575"/>
                    <a:pt x="7258050" y="917575"/>
                  </a:cubicBezTo>
                  <a:cubicBezTo>
                    <a:pt x="7562850" y="612775"/>
                    <a:pt x="7867650" y="3175"/>
                    <a:pt x="8172450" y="3175"/>
                  </a:cubicBezTo>
                  <a:cubicBezTo>
                    <a:pt x="8477250" y="3175"/>
                    <a:pt x="8782050" y="460375"/>
                    <a:pt x="9086850" y="917575"/>
                  </a:cubicBezTo>
                </a:path>
              </a:pathLst>
            </a:custGeom>
            <a:ln>
              <a:solidFill>
                <a:srgbClr val="FF99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フリーフォーム 27"/>
            <p:cNvSpPr>
              <a:spLocks/>
            </p:cNvSpPr>
            <p:nvPr/>
          </p:nvSpPr>
          <p:spPr>
            <a:xfrm rot="10800000">
              <a:off x="4569030" y="2932747"/>
              <a:ext cx="4543432" cy="734056"/>
            </a:xfrm>
            <a:custGeom>
              <a:avLst/>
              <a:gdLst>
                <a:gd name="connsiteX0" fmla="*/ 0 w 9086850"/>
                <a:gd name="connsiteY0" fmla="*/ 917575 h 1835150"/>
                <a:gd name="connsiteX1" fmla="*/ 857250 w 9086850"/>
                <a:gd name="connsiteY1" fmla="*/ 3175 h 1835150"/>
                <a:gd name="connsiteX2" fmla="*/ 1771650 w 9086850"/>
                <a:gd name="connsiteY2" fmla="*/ 917575 h 1835150"/>
                <a:gd name="connsiteX3" fmla="*/ 2686050 w 9086850"/>
                <a:gd name="connsiteY3" fmla="*/ 1831975 h 1835150"/>
                <a:gd name="connsiteX4" fmla="*/ 3600450 w 9086850"/>
                <a:gd name="connsiteY4" fmla="*/ 898525 h 1835150"/>
                <a:gd name="connsiteX5" fmla="*/ 4514850 w 9086850"/>
                <a:gd name="connsiteY5" fmla="*/ 3175 h 1835150"/>
                <a:gd name="connsiteX6" fmla="*/ 5429250 w 9086850"/>
                <a:gd name="connsiteY6" fmla="*/ 917575 h 1835150"/>
                <a:gd name="connsiteX7" fmla="*/ 6343650 w 9086850"/>
                <a:gd name="connsiteY7" fmla="*/ 1831975 h 1835150"/>
                <a:gd name="connsiteX8" fmla="*/ 7258050 w 9086850"/>
                <a:gd name="connsiteY8" fmla="*/ 917575 h 1835150"/>
                <a:gd name="connsiteX9" fmla="*/ 8172450 w 9086850"/>
                <a:gd name="connsiteY9" fmla="*/ 3175 h 1835150"/>
                <a:gd name="connsiteX10" fmla="*/ 9086850 w 9086850"/>
                <a:gd name="connsiteY10" fmla="*/ 917575 h 183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86850" h="1835150">
                  <a:moveTo>
                    <a:pt x="0" y="917575"/>
                  </a:moveTo>
                  <a:cubicBezTo>
                    <a:pt x="280987" y="460375"/>
                    <a:pt x="561975" y="3175"/>
                    <a:pt x="857250" y="3175"/>
                  </a:cubicBezTo>
                  <a:cubicBezTo>
                    <a:pt x="1152525" y="3175"/>
                    <a:pt x="1771650" y="917575"/>
                    <a:pt x="1771650" y="917575"/>
                  </a:cubicBezTo>
                  <a:cubicBezTo>
                    <a:pt x="2076450" y="1222375"/>
                    <a:pt x="2381250" y="1835150"/>
                    <a:pt x="2686050" y="1831975"/>
                  </a:cubicBezTo>
                  <a:cubicBezTo>
                    <a:pt x="2990850" y="1828800"/>
                    <a:pt x="3295650" y="1203325"/>
                    <a:pt x="3600450" y="898525"/>
                  </a:cubicBezTo>
                  <a:cubicBezTo>
                    <a:pt x="3905250" y="593725"/>
                    <a:pt x="4210050" y="0"/>
                    <a:pt x="4514850" y="3175"/>
                  </a:cubicBezTo>
                  <a:cubicBezTo>
                    <a:pt x="4819650" y="6350"/>
                    <a:pt x="5429250" y="917575"/>
                    <a:pt x="5429250" y="917575"/>
                  </a:cubicBezTo>
                  <a:cubicBezTo>
                    <a:pt x="5734050" y="1222375"/>
                    <a:pt x="6038850" y="1831975"/>
                    <a:pt x="6343650" y="1831975"/>
                  </a:cubicBezTo>
                  <a:cubicBezTo>
                    <a:pt x="6648450" y="1831975"/>
                    <a:pt x="7258050" y="917575"/>
                    <a:pt x="7258050" y="917575"/>
                  </a:cubicBezTo>
                  <a:cubicBezTo>
                    <a:pt x="7562850" y="612775"/>
                    <a:pt x="7867650" y="3175"/>
                    <a:pt x="8172450" y="3175"/>
                  </a:cubicBezTo>
                  <a:cubicBezTo>
                    <a:pt x="8477250" y="3175"/>
                    <a:pt x="8782050" y="460375"/>
                    <a:pt x="9086850" y="917575"/>
                  </a:cubicBezTo>
                </a:path>
              </a:pathLst>
            </a:custGeom>
            <a:ln>
              <a:solidFill>
                <a:srgbClr val="FF9933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グループ化 28"/>
          <p:cNvGrpSpPr>
            <a:grpSpLocks noChangeAspect="1"/>
          </p:cNvGrpSpPr>
          <p:nvPr/>
        </p:nvGrpSpPr>
        <p:grpSpPr>
          <a:xfrm rot="346478">
            <a:off x="2780524" y="3753793"/>
            <a:ext cx="4314851" cy="353764"/>
            <a:chOff x="28575" y="2932747"/>
            <a:chExt cx="9083887" cy="744762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49" name="フリーフォーム 29"/>
            <p:cNvSpPr>
              <a:spLocks/>
            </p:cNvSpPr>
            <p:nvPr/>
          </p:nvSpPr>
          <p:spPr>
            <a:xfrm>
              <a:off x="28575" y="2943453"/>
              <a:ext cx="4543432" cy="734056"/>
            </a:xfrm>
            <a:custGeom>
              <a:avLst/>
              <a:gdLst>
                <a:gd name="connsiteX0" fmla="*/ 0 w 9086850"/>
                <a:gd name="connsiteY0" fmla="*/ 917575 h 1835150"/>
                <a:gd name="connsiteX1" fmla="*/ 857250 w 9086850"/>
                <a:gd name="connsiteY1" fmla="*/ 3175 h 1835150"/>
                <a:gd name="connsiteX2" fmla="*/ 1771650 w 9086850"/>
                <a:gd name="connsiteY2" fmla="*/ 917575 h 1835150"/>
                <a:gd name="connsiteX3" fmla="*/ 2686050 w 9086850"/>
                <a:gd name="connsiteY3" fmla="*/ 1831975 h 1835150"/>
                <a:gd name="connsiteX4" fmla="*/ 3600450 w 9086850"/>
                <a:gd name="connsiteY4" fmla="*/ 898525 h 1835150"/>
                <a:gd name="connsiteX5" fmla="*/ 4514850 w 9086850"/>
                <a:gd name="connsiteY5" fmla="*/ 3175 h 1835150"/>
                <a:gd name="connsiteX6" fmla="*/ 5429250 w 9086850"/>
                <a:gd name="connsiteY6" fmla="*/ 917575 h 1835150"/>
                <a:gd name="connsiteX7" fmla="*/ 6343650 w 9086850"/>
                <a:gd name="connsiteY7" fmla="*/ 1831975 h 1835150"/>
                <a:gd name="connsiteX8" fmla="*/ 7258050 w 9086850"/>
                <a:gd name="connsiteY8" fmla="*/ 917575 h 1835150"/>
                <a:gd name="connsiteX9" fmla="*/ 8172450 w 9086850"/>
                <a:gd name="connsiteY9" fmla="*/ 3175 h 1835150"/>
                <a:gd name="connsiteX10" fmla="*/ 9086850 w 9086850"/>
                <a:gd name="connsiteY10" fmla="*/ 917575 h 183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86850" h="1835150">
                  <a:moveTo>
                    <a:pt x="0" y="917575"/>
                  </a:moveTo>
                  <a:cubicBezTo>
                    <a:pt x="280987" y="460375"/>
                    <a:pt x="561975" y="3175"/>
                    <a:pt x="857250" y="3175"/>
                  </a:cubicBezTo>
                  <a:cubicBezTo>
                    <a:pt x="1152525" y="3175"/>
                    <a:pt x="1771650" y="917575"/>
                    <a:pt x="1771650" y="917575"/>
                  </a:cubicBezTo>
                  <a:cubicBezTo>
                    <a:pt x="2076450" y="1222375"/>
                    <a:pt x="2381250" y="1835150"/>
                    <a:pt x="2686050" y="1831975"/>
                  </a:cubicBezTo>
                  <a:cubicBezTo>
                    <a:pt x="2990850" y="1828800"/>
                    <a:pt x="3295650" y="1203325"/>
                    <a:pt x="3600450" y="898525"/>
                  </a:cubicBezTo>
                  <a:cubicBezTo>
                    <a:pt x="3905250" y="593725"/>
                    <a:pt x="4210050" y="0"/>
                    <a:pt x="4514850" y="3175"/>
                  </a:cubicBezTo>
                  <a:cubicBezTo>
                    <a:pt x="4819650" y="6350"/>
                    <a:pt x="5429250" y="917575"/>
                    <a:pt x="5429250" y="917575"/>
                  </a:cubicBezTo>
                  <a:cubicBezTo>
                    <a:pt x="5734050" y="1222375"/>
                    <a:pt x="6038850" y="1831975"/>
                    <a:pt x="6343650" y="1831975"/>
                  </a:cubicBezTo>
                  <a:cubicBezTo>
                    <a:pt x="6648450" y="1831975"/>
                    <a:pt x="7258050" y="917575"/>
                    <a:pt x="7258050" y="917575"/>
                  </a:cubicBezTo>
                  <a:cubicBezTo>
                    <a:pt x="7562850" y="612775"/>
                    <a:pt x="7867650" y="3175"/>
                    <a:pt x="8172450" y="3175"/>
                  </a:cubicBezTo>
                  <a:cubicBezTo>
                    <a:pt x="8477250" y="3175"/>
                    <a:pt x="8782050" y="460375"/>
                    <a:pt x="9086850" y="917575"/>
                  </a:cubicBezTo>
                </a:path>
              </a:pathLst>
            </a:custGeom>
            <a:ln>
              <a:solidFill>
                <a:srgbClr val="FF99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フリーフォーム 30"/>
            <p:cNvSpPr>
              <a:spLocks/>
            </p:cNvSpPr>
            <p:nvPr/>
          </p:nvSpPr>
          <p:spPr>
            <a:xfrm rot="10800000">
              <a:off x="4569030" y="2932747"/>
              <a:ext cx="4543432" cy="734056"/>
            </a:xfrm>
            <a:custGeom>
              <a:avLst/>
              <a:gdLst>
                <a:gd name="connsiteX0" fmla="*/ 0 w 9086850"/>
                <a:gd name="connsiteY0" fmla="*/ 917575 h 1835150"/>
                <a:gd name="connsiteX1" fmla="*/ 857250 w 9086850"/>
                <a:gd name="connsiteY1" fmla="*/ 3175 h 1835150"/>
                <a:gd name="connsiteX2" fmla="*/ 1771650 w 9086850"/>
                <a:gd name="connsiteY2" fmla="*/ 917575 h 1835150"/>
                <a:gd name="connsiteX3" fmla="*/ 2686050 w 9086850"/>
                <a:gd name="connsiteY3" fmla="*/ 1831975 h 1835150"/>
                <a:gd name="connsiteX4" fmla="*/ 3600450 w 9086850"/>
                <a:gd name="connsiteY4" fmla="*/ 898525 h 1835150"/>
                <a:gd name="connsiteX5" fmla="*/ 4514850 w 9086850"/>
                <a:gd name="connsiteY5" fmla="*/ 3175 h 1835150"/>
                <a:gd name="connsiteX6" fmla="*/ 5429250 w 9086850"/>
                <a:gd name="connsiteY6" fmla="*/ 917575 h 1835150"/>
                <a:gd name="connsiteX7" fmla="*/ 6343650 w 9086850"/>
                <a:gd name="connsiteY7" fmla="*/ 1831975 h 1835150"/>
                <a:gd name="connsiteX8" fmla="*/ 7258050 w 9086850"/>
                <a:gd name="connsiteY8" fmla="*/ 917575 h 1835150"/>
                <a:gd name="connsiteX9" fmla="*/ 8172450 w 9086850"/>
                <a:gd name="connsiteY9" fmla="*/ 3175 h 1835150"/>
                <a:gd name="connsiteX10" fmla="*/ 9086850 w 9086850"/>
                <a:gd name="connsiteY10" fmla="*/ 917575 h 183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86850" h="1835150">
                  <a:moveTo>
                    <a:pt x="0" y="917575"/>
                  </a:moveTo>
                  <a:cubicBezTo>
                    <a:pt x="280987" y="460375"/>
                    <a:pt x="561975" y="3175"/>
                    <a:pt x="857250" y="3175"/>
                  </a:cubicBezTo>
                  <a:cubicBezTo>
                    <a:pt x="1152525" y="3175"/>
                    <a:pt x="1771650" y="917575"/>
                    <a:pt x="1771650" y="917575"/>
                  </a:cubicBezTo>
                  <a:cubicBezTo>
                    <a:pt x="2076450" y="1222375"/>
                    <a:pt x="2381250" y="1835150"/>
                    <a:pt x="2686050" y="1831975"/>
                  </a:cubicBezTo>
                  <a:cubicBezTo>
                    <a:pt x="2990850" y="1828800"/>
                    <a:pt x="3295650" y="1203325"/>
                    <a:pt x="3600450" y="898525"/>
                  </a:cubicBezTo>
                  <a:cubicBezTo>
                    <a:pt x="3905250" y="593725"/>
                    <a:pt x="4210050" y="0"/>
                    <a:pt x="4514850" y="3175"/>
                  </a:cubicBezTo>
                  <a:cubicBezTo>
                    <a:pt x="4819650" y="6350"/>
                    <a:pt x="5429250" y="917575"/>
                    <a:pt x="5429250" y="917575"/>
                  </a:cubicBezTo>
                  <a:cubicBezTo>
                    <a:pt x="5734050" y="1222375"/>
                    <a:pt x="6038850" y="1831975"/>
                    <a:pt x="6343650" y="1831975"/>
                  </a:cubicBezTo>
                  <a:cubicBezTo>
                    <a:pt x="6648450" y="1831975"/>
                    <a:pt x="7258050" y="917575"/>
                    <a:pt x="7258050" y="917575"/>
                  </a:cubicBezTo>
                  <a:cubicBezTo>
                    <a:pt x="7562850" y="612775"/>
                    <a:pt x="7867650" y="3175"/>
                    <a:pt x="8172450" y="3175"/>
                  </a:cubicBezTo>
                  <a:cubicBezTo>
                    <a:pt x="8477250" y="3175"/>
                    <a:pt x="8782050" y="460375"/>
                    <a:pt x="9086850" y="917575"/>
                  </a:cubicBezTo>
                </a:path>
              </a:pathLst>
            </a:custGeom>
            <a:ln>
              <a:solidFill>
                <a:srgbClr val="FF9933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9" name="Picture 5" descr="G:\planc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3995831">
            <a:off x="7681303" y="3264396"/>
            <a:ext cx="1122790" cy="842398"/>
          </a:xfrm>
          <a:prstGeom prst="rect">
            <a:avLst/>
          </a:prstGeom>
          <a:noFill/>
        </p:spPr>
      </p:pic>
      <p:sp>
        <p:nvSpPr>
          <p:cNvPr id="61" name="TextBox 60"/>
          <p:cNvSpPr txBox="1"/>
          <p:nvPr/>
        </p:nvSpPr>
        <p:spPr>
          <a:xfrm rot="21297465">
            <a:off x="3345507" y="2524828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solidFill>
                  <a:srgbClr val="FF9933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宇宙（マイクロ波）背景放射</a:t>
            </a:r>
            <a:endParaRPr lang="en-US" sz="1600" dirty="0">
              <a:solidFill>
                <a:srgbClr val="FF9933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380312" y="2996952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WMAP</a:t>
            </a:r>
            <a:endParaRPr lang="en-US" sz="11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164650" y="2996952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Planck</a:t>
            </a:r>
            <a:endParaRPr lang="en-US" sz="11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/>
      <p:bldP spid="41" grpId="0"/>
      <p:bldP spid="43" grpId="0"/>
      <p:bldP spid="61" grpId="0"/>
      <p:bldP spid="63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Scanning the Sky</a:t>
            </a:r>
            <a:endParaRPr kumimoji="1" lang="ja-JP" altLang="en-US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11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00192" y="6392361"/>
            <a:ext cx="2600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bg1"/>
                </a:solidFill>
                <a:latin typeface="Tahoma"/>
                <a:cs typeface="Tahoma"/>
              </a:rPr>
              <a:t>© ESA and the </a:t>
            </a:r>
            <a:r>
              <a:rPr lang="en-US" altLang="ja-JP" sz="1200" dirty="0" smtClean="0">
                <a:solidFill>
                  <a:schemeClr val="bg1"/>
                </a:solidFill>
                <a:latin typeface="Tahoma"/>
                <a:cs typeface="Tahoma"/>
              </a:rPr>
              <a:t>Planck collaboration</a:t>
            </a:r>
            <a:endParaRPr kumimoji="1" lang="ja-JP" altLang="en-US" sz="12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pic>
        <p:nvPicPr>
          <p:cNvPr id="4" name="Planck satellite scanning the Sk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6712"/>
            <a:ext cx="914400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G:\Planck_CMB_Mollweide_wallpaper.jpg"/>
          <p:cNvPicPr>
            <a:picLocks noChangeAspect="1" noChangeArrowheads="1"/>
          </p:cNvPicPr>
          <p:nvPr/>
        </p:nvPicPr>
        <p:blipFill>
          <a:blip r:embed="rId3"/>
          <a:srcRect t="18281" b="18281"/>
          <a:stretch>
            <a:fillRect/>
          </a:stretch>
        </p:blipFill>
        <p:spPr bwMode="auto">
          <a:xfrm>
            <a:off x="467544" y="1449300"/>
            <a:ext cx="8128000" cy="4125051"/>
          </a:xfrm>
          <a:prstGeom prst="rect">
            <a:avLst/>
          </a:prstGeom>
          <a:noFill/>
        </p:spPr>
      </p:pic>
      <p:pic>
        <p:nvPicPr>
          <p:cNvPr id="119809" name="Picture 1" descr="G:\cmb_map.png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 l="21502" t="84193" r="21502" b="558"/>
          <a:stretch>
            <a:fillRect/>
          </a:stretch>
        </p:blipFill>
        <p:spPr bwMode="auto">
          <a:xfrm>
            <a:off x="2794570" y="5714037"/>
            <a:ext cx="3548392" cy="595283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tx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</a:t>
            </a:r>
            <a:r>
              <a:rPr lang="en-US" altLang="ja-JP" dirty="0">
                <a:solidFill>
                  <a:schemeClr val="tx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(</a:t>
            </a:r>
            <a:r>
              <a:rPr lang="ja-JP" altLang="en-US" dirty="0">
                <a:solidFill>
                  <a:schemeClr val="tx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マイクロ波</a:t>
            </a:r>
            <a:r>
              <a:rPr lang="en-US" altLang="ja-JP" dirty="0">
                <a:solidFill>
                  <a:schemeClr val="tx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)</a:t>
            </a:r>
            <a:r>
              <a:rPr lang="ja-JP" altLang="en-US" dirty="0">
                <a:solidFill>
                  <a:schemeClr val="tx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背景</a:t>
            </a:r>
            <a:r>
              <a:rPr lang="ja-JP" altLang="en-US" dirty="0" smtClean="0">
                <a:solidFill>
                  <a:schemeClr val="tx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放射の温度ゆらぎ</a:t>
            </a:r>
            <a:endParaRPr kumimoji="1" lang="ja-JP" altLang="en-US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12</a:t>
            </a:fld>
            <a:endParaRPr lang="en-US" altLang="ja-JP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88014" y="5672281"/>
            <a:ext cx="2648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ahoma"/>
                <a:cs typeface="Tahoma"/>
              </a:rPr>
              <a:t>© ESA and the </a:t>
            </a:r>
            <a:r>
              <a:rPr lang="en-US" altLang="ja-JP" sz="1200" dirty="0" smtClean="0">
                <a:latin typeface="Tahoma"/>
                <a:cs typeface="Tahoma"/>
              </a:rPr>
              <a:t>Planck collaboration</a:t>
            </a:r>
            <a:endParaRPr kumimoji="1" lang="ja-JP" altLang="en-US" sz="1200" dirty="0">
              <a:latin typeface="Tahoma"/>
              <a:cs typeface="Tahoma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5215112" y="2399245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398688" y="3263341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2982864" y="4415469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7879408" y="4199445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855072" y="3695389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2838848" y="1967197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7087320" y="2975309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67040" y="5063541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3486920" y="3047317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  <a:scene3d>
            <a:camera prst="orthographicFront">
              <a:rot lat="0" lon="0" rev="7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6295232" y="4559485"/>
            <a:ext cx="407079" cy="0"/>
          </a:xfrm>
          <a:prstGeom prst="line">
            <a:avLst/>
          </a:prstGeom>
          <a:ln w="38100">
            <a:solidFill>
              <a:srgbClr val="FF0066"/>
            </a:solidFill>
            <a:headEnd type="arrow" w="med" len="med"/>
            <a:tailEnd type="arrow" w="med" len="med"/>
          </a:ln>
          <a:effectLst/>
          <a:scene3d>
            <a:camera prst="orthographicFront">
              <a:rot lat="0" lon="0" rev="7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cxnSpLocks noChangeAspect="1"/>
          </p:cNvCxnSpPr>
          <p:nvPr/>
        </p:nvCxnSpPr>
        <p:spPr>
          <a:xfrm flipV="1">
            <a:off x="4558535" y="1898342"/>
            <a:ext cx="1597641" cy="27734"/>
          </a:xfrm>
          <a:prstGeom prst="straightConnector1">
            <a:avLst/>
          </a:prstGeom>
          <a:ln w="38100">
            <a:solidFill>
              <a:srgbClr val="FF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cxnSpLocks noChangeAspect="1"/>
          </p:cNvCxnSpPr>
          <p:nvPr/>
        </p:nvCxnSpPr>
        <p:spPr>
          <a:xfrm flipV="1">
            <a:off x="2679594" y="3429000"/>
            <a:ext cx="2396462" cy="41601"/>
          </a:xfrm>
          <a:prstGeom prst="straightConnector1">
            <a:avLst/>
          </a:prstGeom>
          <a:ln w="38100">
            <a:solidFill>
              <a:srgbClr val="FF00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cxnSpLocks noChangeAspect="1"/>
          </p:cNvCxnSpPr>
          <p:nvPr/>
        </p:nvCxnSpPr>
        <p:spPr>
          <a:xfrm flipV="1">
            <a:off x="6948264" y="3212976"/>
            <a:ext cx="1597641" cy="27734"/>
          </a:xfrm>
          <a:prstGeom prst="straightConnector1">
            <a:avLst/>
          </a:prstGeom>
          <a:ln w="38100">
            <a:solidFill>
              <a:srgbClr val="FF0066"/>
            </a:solidFill>
            <a:headEnd type="arrow"/>
            <a:tailEnd type="arrow"/>
          </a:ln>
          <a:scene3d>
            <a:camera prst="orthographicFront">
              <a:rot lat="0" lon="0" rev="7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cxnSpLocks noChangeAspect="1"/>
          </p:cNvCxnSpPr>
          <p:nvPr/>
        </p:nvCxnSpPr>
        <p:spPr>
          <a:xfrm flipV="1">
            <a:off x="1110656" y="2546414"/>
            <a:ext cx="1597641" cy="27734"/>
          </a:xfrm>
          <a:prstGeom prst="straightConnector1">
            <a:avLst/>
          </a:prstGeom>
          <a:ln w="38100">
            <a:solidFill>
              <a:srgbClr val="FF0066"/>
            </a:solidFill>
            <a:headEnd type="arrow"/>
            <a:tailEnd type="arrow"/>
          </a:ln>
          <a:scene3d>
            <a:camera prst="orthographicFront">
              <a:rot lat="0" lon="0" rev="1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cxnSpLocks noChangeAspect="1"/>
          </p:cNvCxnSpPr>
          <p:nvPr/>
        </p:nvCxnSpPr>
        <p:spPr>
          <a:xfrm flipV="1">
            <a:off x="5710663" y="4221088"/>
            <a:ext cx="1597641" cy="27734"/>
          </a:xfrm>
          <a:prstGeom prst="straightConnector1">
            <a:avLst/>
          </a:prstGeom>
          <a:ln w="38100">
            <a:solidFill>
              <a:srgbClr val="FF0066"/>
            </a:solidFill>
            <a:headEnd type="arrow"/>
            <a:tailEnd type="arrow"/>
          </a:ln>
          <a:scene3d>
            <a:camera prst="orthographicFront">
              <a:rot lat="0" lon="0" rev="36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cxnSpLocks noChangeAspect="1"/>
          </p:cNvCxnSpPr>
          <p:nvPr/>
        </p:nvCxnSpPr>
        <p:spPr>
          <a:xfrm flipV="1">
            <a:off x="4846567" y="3554587"/>
            <a:ext cx="1597641" cy="27734"/>
          </a:xfrm>
          <a:prstGeom prst="straightConnector1">
            <a:avLst/>
          </a:prstGeom>
          <a:ln w="38100">
            <a:solidFill>
              <a:srgbClr val="FF0066"/>
            </a:solidFill>
            <a:headEnd type="arrow"/>
            <a:tailEnd type="arrow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 noChangeAspect="1"/>
          </p:cNvCxnSpPr>
          <p:nvPr/>
        </p:nvCxnSpPr>
        <p:spPr>
          <a:xfrm flipV="1">
            <a:off x="1182664" y="4130651"/>
            <a:ext cx="1597641" cy="27734"/>
          </a:xfrm>
          <a:prstGeom prst="straightConnector1">
            <a:avLst/>
          </a:prstGeom>
          <a:ln w="38100">
            <a:solidFill>
              <a:srgbClr val="FF0066"/>
            </a:solidFill>
            <a:headEnd type="arrow"/>
            <a:tailEnd type="arrow"/>
          </a:ln>
          <a:scene3d>
            <a:camera prst="orthographicFront">
              <a:rot lat="0" lon="0" rev="72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107504" y="6381328"/>
            <a:ext cx="8784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それぞれのスケールでアンサンブル平均をとる</a:t>
            </a:r>
            <a:r>
              <a:rPr kumimoji="1" lang="en-US" altLang="ja-JP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: </a:t>
            </a:r>
            <a:r>
              <a:rPr lang="ja-JP" altLang="en-US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小</a:t>
            </a:r>
            <a:r>
              <a:rPr kumimoji="1" lang="ja-JP" altLang="en-US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スケール</a:t>
            </a:r>
            <a:r>
              <a:rPr kumimoji="1" lang="en-US" altLang="ja-JP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(</a:t>
            </a:r>
            <a:r>
              <a:rPr kumimoji="1" lang="ja-JP" altLang="en-US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データが多い）</a:t>
            </a:r>
            <a:r>
              <a:rPr kumimoji="1" lang="en-US" altLang="ja-JP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, </a:t>
            </a:r>
            <a:r>
              <a:rPr kumimoji="1" lang="ja-JP" altLang="en-US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大スケール</a:t>
            </a:r>
            <a:r>
              <a:rPr kumimoji="1" lang="en-US" altLang="ja-JP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(</a:t>
            </a:r>
            <a:r>
              <a:rPr kumimoji="1" lang="ja-JP" altLang="en-US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データが少ない</a:t>
            </a:r>
            <a:r>
              <a:rPr kumimoji="1" lang="en-US" altLang="ja-JP" sz="1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)</a:t>
            </a:r>
            <a:endParaRPr kumimoji="1" lang="ja-JP" altLang="en-US" sz="1400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1520" y="971436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宇宙誕生後４０万年経った時の、宇宙でもっとも古いスナップショット</a:t>
            </a:r>
            <a:endParaRPr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691680" y="6372036"/>
            <a:ext cx="593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赤い領域</a:t>
            </a:r>
            <a:r>
              <a:rPr kumimoji="1"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: </a:t>
            </a:r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ほんの少し熱い</a:t>
            </a:r>
            <a:r>
              <a:rPr kumimoji="1"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, </a:t>
            </a:r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青い領域</a:t>
            </a:r>
            <a:r>
              <a:rPr kumimoji="1"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: </a:t>
            </a:r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ほんの少し冷たい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392590" y="638132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青い領域がその後、星や</a:t>
            </a:r>
            <a:r>
              <a:rPr lang="ja-JP" altLang="en-US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銀河に進化する</a:t>
            </a:r>
            <a:endParaRPr kumimoji="1" lang="en-US" altLang="ja-JP" dirty="0" smtClean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21733" y="2708920"/>
                <a:ext cx="1995996" cy="1025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32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mr-IN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charset="0"/>
                            </a:rPr>
                            <m:t>𝑇</m:t>
                          </m:r>
                        </m:den>
                      </m:f>
                      <m:r>
                        <a:rPr lang="en-US" sz="32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sSup>
                        <m:sSupPr>
                          <m:ctrlPr>
                            <a:rPr lang="en-US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733" y="2708920"/>
                <a:ext cx="1995996" cy="10253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638231" y="3212976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これをどう解析するのか？</a:t>
            </a:r>
            <a:endParaRPr lang="en-US" sz="24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4" grpId="0"/>
      <p:bldP spid="75" grpId="0"/>
      <p:bldP spid="75" grpId="1"/>
      <p:bldP spid="4" grpId="0"/>
      <p:bldP spid="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温度ゆらぎのパワースペクトラム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13</a:t>
            </a:fld>
            <a:endParaRPr lang="en-US" altLang="ja-JP"/>
          </a:p>
        </p:txBody>
      </p:sp>
      <p:grpSp>
        <p:nvGrpSpPr>
          <p:cNvPr id="22" name="グループ化 21"/>
          <p:cNvGrpSpPr/>
          <p:nvPr/>
        </p:nvGrpSpPr>
        <p:grpSpPr>
          <a:xfrm>
            <a:off x="251520" y="1176224"/>
            <a:ext cx="8539582" cy="4869140"/>
            <a:chOff x="251520" y="1320240"/>
            <a:chExt cx="8539582" cy="4869140"/>
          </a:xfrm>
        </p:grpSpPr>
        <p:pic>
          <p:nvPicPr>
            <p:cNvPr id="297986" name="Picture 2" descr="G:\Planck_power_spectrum_orig.jpg"/>
            <p:cNvPicPr>
              <a:picLocks noChangeAspect="1" noChangeArrowheads="1"/>
            </p:cNvPicPr>
            <p:nvPr/>
          </p:nvPicPr>
          <p:blipFill>
            <a:blip r:embed="rId3"/>
            <a:srcRect t="7792"/>
            <a:stretch>
              <a:fillRect/>
            </a:stretch>
          </p:blipFill>
          <p:spPr bwMode="auto">
            <a:xfrm>
              <a:off x="251520" y="1320240"/>
              <a:ext cx="8539582" cy="4869140"/>
            </a:xfrm>
            <a:prstGeom prst="rect">
              <a:avLst/>
            </a:prstGeom>
            <a:noFill/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580112" y="5805264"/>
              <a:ext cx="26003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>
                  <a:latin typeface="Tahoma"/>
                  <a:cs typeface="Tahoma"/>
                </a:rPr>
                <a:t>© ESA and the </a:t>
              </a:r>
              <a:r>
                <a:rPr lang="en-US" altLang="ja-JP" sz="1200" dirty="0" smtClean="0">
                  <a:latin typeface="Tahoma"/>
                  <a:cs typeface="Tahoma"/>
                </a:rPr>
                <a:t>Planck collaboration</a:t>
              </a:r>
              <a:endParaRPr kumimoji="1" lang="ja-JP" altLang="en-US" sz="1200" dirty="0">
                <a:latin typeface="Tahoma"/>
                <a:cs typeface="Tahoma"/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5076056" y="2362584"/>
              <a:ext cx="648072" cy="0"/>
            </a:xfrm>
            <a:prstGeom prst="line">
              <a:avLst/>
            </a:prstGeom>
            <a:ln>
              <a:solidFill>
                <a:srgbClr val="00999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5796136" y="2204864"/>
              <a:ext cx="2185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インフレーション理論の予言</a:t>
              </a:r>
              <a:endParaRPr kumimoji="1" lang="ja-JP" altLang="en-US" sz="1200" dirty="0"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  <p:sp>
          <p:nvSpPr>
            <p:cNvPr id="9" name="円/楕円 8"/>
            <p:cNvSpPr/>
            <p:nvPr/>
          </p:nvSpPr>
          <p:spPr>
            <a:xfrm>
              <a:off x="5652120" y="2600328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807584" y="2492896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観測値</a:t>
              </a:r>
              <a:endParaRPr kumimoji="1" lang="ja-JP" altLang="en-US" sz="1200" dirty="0"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664208" y="5352288"/>
            <a:ext cx="2337532" cy="332232"/>
            <a:chOff x="1237488" y="6248400"/>
            <a:chExt cx="2337532" cy="332232"/>
          </a:xfrm>
        </p:grpSpPr>
        <p:sp>
          <p:nvSpPr>
            <p:cNvPr id="14" name="ストライプ矢印 13"/>
            <p:cNvSpPr/>
            <p:nvPr/>
          </p:nvSpPr>
          <p:spPr>
            <a:xfrm rot="10800000">
              <a:off x="1237488" y="6248400"/>
              <a:ext cx="960120" cy="332232"/>
            </a:xfrm>
            <a:prstGeom prst="stripedRightArrow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133600" y="6254496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 smtClean="0">
                  <a:solidFill>
                    <a:srgbClr val="0033CC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大きいスケール</a:t>
              </a:r>
              <a:endParaRPr kumimoji="1" lang="ja-JP" altLang="en-US" sz="1400" dirty="0">
                <a:solidFill>
                  <a:srgbClr val="0033CC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24144" y="5319348"/>
            <a:ext cx="2334768" cy="332232"/>
            <a:chOff x="5724144" y="6245352"/>
            <a:chExt cx="2334768" cy="332232"/>
          </a:xfrm>
        </p:grpSpPr>
        <p:sp>
          <p:nvSpPr>
            <p:cNvPr id="17" name="ストライプ矢印 16"/>
            <p:cNvSpPr/>
            <p:nvPr/>
          </p:nvSpPr>
          <p:spPr>
            <a:xfrm>
              <a:off x="7098792" y="6245352"/>
              <a:ext cx="960120" cy="332232"/>
            </a:xfrm>
            <a:prstGeom prst="stripedRightArrow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724144" y="6247812"/>
              <a:ext cx="14414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 smtClean="0">
                  <a:solidFill>
                    <a:srgbClr val="0033CC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小さいスケール</a:t>
              </a:r>
              <a:endParaRPr kumimoji="1" lang="ja-JP" altLang="en-US" sz="1400" dirty="0">
                <a:solidFill>
                  <a:srgbClr val="0033CC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1403648" y="2924944"/>
            <a:ext cx="6955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この宇宙（マイクロ波）背景放射の温度ゆらぎの</a:t>
            </a:r>
            <a:endParaRPr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パワースペクトラムにエンタングルメントの痕跡</a:t>
            </a:r>
            <a:endParaRPr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を見つけられないだろうか？</a:t>
            </a:r>
            <a:endParaRPr kumimoji="1" lang="ja-JP" altLang="en-US" sz="24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73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ストリング・ランドスケープ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14</a:t>
            </a:fld>
            <a:endParaRPr lang="en-US" altLang="ja-JP"/>
          </a:p>
        </p:txBody>
      </p:sp>
      <p:pic>
        <p:nvPicPr>
          <p:cNvPr id="275458" name="Picture 2" descr="G:\colddawn6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1556792"/>
            <a:ext cx="6908800" cy="5181600"/>
          </a:xfrm>
          <a:prstGeom prst="rect">
            <a:avLst/>
          </a:prstGeom>
          <a:noFill/>
        </p:spPr>
      </p:pic>
      <p:sp>
        <p:nvSpPr>
          <p:cNvPr id="5" name="テキスト ボックス 38"/>
          <p:cNvSpPr txBox="1"/>
          <p:nvPr/>
        </p:nvSpPr>
        <p:spPr>
          <a:xfrm>
            <a:off x="1115616" y="1146230"/>
            <a:ext cx="6750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kumimoji="1" lang="ja-JP" altLang="en-US" sz="16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余剰次元</a:t>
            </a:r>
            <a:r>
              <a:rPr kumimoji="1" lang="ja-JP" altLang="en-US" sz="160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のコンパクト化次第</a:t>
            </a:r>
            <a:r>
              <a:rPr kumimoji="1" lang="ja-JP" altLang="en-US" sz="16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でたくさんの真空（図の極小値）が現れる</a:t>
            </a:r>
            <a:endParaRPr kumimoji="1" lang="ja-JP" altLang="en-US" sz="16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1475656" y="1907540"/>
                <a:ext cx="5966633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ストリングランドスケープには</a:t>
                </a:r>
                <a:r>
                  <a:rPr kumimoji="1" lang="en-US" altLang="ja-JP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charset="0"/>
                            <a:ea typeface="Tahoma" pitchFamily="34" charset="0"/>
                            <a:cs typeface="Tahoma" pitchFamily="34" charset="0"/>
                          </a:rPr>
                        </m:ctrlPr>
                      </m:sSupPr>
                      <m:e>
                        <m:r>
                          <a:rPr kumimoji="1" lang="en-US" altLang="ja-JP" b="0" i="1" smtClean="0">
                            <a:latin typeface="Cambria Math" charset="0"/>
                            <a:ea typeface="Tahoma" pitchFamily="34" charset="0"/>
                            <a:cs typeface="Tahoma" pitchFamily="34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charset="0"/>
                            <a:ea typeface="Tahoma" pitchFamily="34" charset="0"/>
                            <a:cs typeface="Tahoma" pitchFamily="34" charset="0"/>
                          </a:rPr>
                          <m:t>500</m:t>
                        </m:r>
                      </m:sup>
                    </m:sSup>
                  </m:oMath>
                </a14:m>
                <a:r>
                  <a:rPr kumimoji="1" lang="en-US" altLang="ja-JP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kumimoji="1" lang="ja-JP" altLang="en-US" dirty="0" smtClean="0"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個の真空が現れる</a:t>
                </a:r>
                <a:endParaRPr kumimoji="1" lang="ja-JP" altLang="en-US" dirty="0">
                  <a:latin typeface="Hiragino Maru Gothic Pro W4" charset="-128"/>
                  <a:ea typeface="Hiragino Maru Gothic Pro W4" charset="-128"/>
                  <a:cs typeface="Hiragino Maru Gothic Pro W4" charset="-128"/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1907540"/>
                <a:ext cx="5966633" cy="372410"/>
              </a:xfrm>
              <a:prstGeom prst="rect">
                <a:avLst/>
              </a:prstGeom>
              <a:blipFill rotWithShape="0">
                <a:blip r:embed="rId4"/>
                <a:stretch>
                  <a:fillRect l="-817" t="-11475" r="-204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/>
          <p:cNvSpPr txBox="1"/>
          <p:nvPr/>
        </p:nvSpPr>
        <p:spPr>
          <a:xfrm rot="19848322">
            <a:off x="5564552" y="4290732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800" dirty="0" smtClean="0">
                <a:solidFill>
                  <a:srgbClr val="000099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トンネルイング</a:t>
            </a:r>
            <a:endParaRPr kumimoji="1" lang="ja-JP" altLang="en-US" sz="800" dirty="0">
              <a:solidFill>
                <a:srgbClr val="000099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5724128" y="4365104"/>
            <a:ext cx="648072" cy="360040"/>
          </a:xfrm>
          <a:prstGeom prst="straightConnector1">
            <a:avLst/>
          </a:prstGeom>
          <a:ln>
            <a:solidFill>
              <a:srgbClr val="000099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5459" name="Picture 3" descr="C:\Users\Sugumi Kanno\shade test\bump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192" y="4005064"/>
            <a:ext cx="571500" cy="381000"/>
          </a:xfrm>
          <a:prstGeom prst="rect">
            <a:avLst/>
          </a:prstGeom>
          <a:noFill/>
        </p:spPr>
      </p:pic>
      <p:pic>
        <p:nvPicPr>
          <p:cNvPr id="21" name="Picture 3" descr="C:\Users\Sugumi Kanno\shade test\bump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080" y="4581128"/>
            <a:ext cx="571500" cy="381000"/>
          </a:xfrm>
          <a:prstGeom prst="rect">
            <a:avLst/>
          </a:prstGeom>
          <a:noFill/>
        </p:spPr>
      </p:pic>
      <p:cxnSp>
        <p:nvCxnSpPr>
          <p:cNvPr id="22" name="直線矢印コネクタ 21"/>
          <p:cNvCxnSpPr/>
          <p:nvPr/>
        </p:nvCxnSpPr>
        <p:spPr>
          <a:xfrm flipH="1">
            <a:off x="3563888" y="4941168"/>
            <a:ext cx="1800200" cy="1080120"/>
          </a:xfrm>
          <a:prstGeom prst="straightConnector1">
            <a:avLst/>
          </a:prstGeom>
          <a:ln>
            <a:solidFill>
              <a:srgbClr val="000099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Sugumi Kanno\shade test\bump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6404" y="5928320"/>
            <a:ext cx="571500" cy="381000"/>
          </a:xfrm>
          <a:prstGeom prst="rect">
            <a:avLst/>
          </a:prstGeom>
          <a:noFill/>
        </p:spPr>
      </p:pic>
      <p:sp>
        <p:nvSpPr>
          <p:cNvPr id="25" name="テキスト ボックス 24"/>
          <p:cNvSpPr txBox="1"/>
          <p:nvPr/>
        </p:nvSpPr>
        <p:spPr>
          <a:xfrm rot="19747115">
            <a:off x="3713404" y="520003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000099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トンネリング</a:t>
            </a:r>
            <a:endParaRPr kumimoji="1" lang="ja-JP" altLang="en-US" sz="1400" dirty="0">
              <a:solidFill>
                <a:srgbClr val="000099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pic>
        <p:nvPicPr>
          <p:cNvPr id="27" name="Picture 3" descr="C:\Users\Sugumi Kanno\shade test\bump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808" y="3624064"/>
            <a:ext cx="571500" cy="381000"/>
          </a:xfrm>
          <a:prstGeom prst="rect">
            <a:avLst/>
          </a:prstGeom>
          <a:noFill/>
        </p:spPr>
      </p:pic>
      <p:cxnSp>
        <p:nvCxnSpPr>
          <p:cNvPr id="28" name="直線矢印コネクタ 27"/>
          <p:cNvCxnSpPr/>
          <p:nvPr/>
        </p:nvCxnSpPr>
        <p:spPr>
          <a:xfrm flipH="1">
            <a:off x="2555776" y="4077072"/>
            <a:ext cx="432048" cy="1776224"/>
          </a:xfrm>
          <a:prstGeom prst="straightConnector1">
            <a:avLst/>
          </a:prstGeom>
          <a:ln>
            <a:solidFill>
              <a:srgbClr val="000099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 rot="17011486">
            <a:off x="2005987" y="4713908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smtClean="0">
                <a:solidFill>
                  <a:srgbClr val="000099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トンネリング</a:t>
            </a:r>
            <a:endParaRPr kumimoji="1" lang="ja-JP" altLang="en-US" sz="1400" dirty="0">
              <a:solidFill>
                <a:srgbClr val="000099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pic>
        <p:nvPicPr>
          <p:cNvPr id="32" name="Picture 3" descr="C:\Users\Sugumi Kanno\shade test\bump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2308" y="5877272"/>
            <a:ext cx="571500" cy="381000"/>
          </a:xfrm>
          <a:prstGeom prst="rect">
            <a:avLst/>
          </a:prstGeom>
          <a:noFill/>
        </p:spPr>
      </p:pic>
      <p:sp>
        <p:nvSpPr>
          <p:cNvPr id="20" name="テキスト ボックス 19"/>
          <p:cNvSpPr txBox="1"/>
          <p:nvPr/>
        </p:nvSpPr>
        <p:spPr>
          <a:xfrm>
            <a:off x="2411760" y="836712"/>
            <a:ext cx="6539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B050"/>
                </a:solidFill>
                <a:latin typeface="Tahoma"/>
                <a:cs typeface="Tahoma"/>
              </a:rPr>
              <a:t>Sato et al. (1981), </a:t>
            </a:r>
            <a:r>
              <a:rPr lang="en-US" altLang="ja-JP" sz="1200" dirty="0" err="1" smtClean="0">
                <a:solidFill>
                  <a:srgbClr val="00B050"/>
                </a:solidFill>
                <a:latin typeface="Tahoma"/>
                <a:cs typeface="Tahoma"/>
              </a:rPr>
              <a:t>Vilenkin</a:t>
            </a:r>
            <a:r>
              <a:rPr lang="en-US" altLang="ja-JP" sz="1200" dirty="0" smtClean="0">
                <a:solidFill>
                  <a:srgbClr val="00B050"/>
                </a:solidFill>
                <a:latin typeface="Tahoma"/>
                <a:cs typeface="Tahoma"/>
              </a:rPr>
              <a:t> (1983), </a:t>
            </a:r>
            <a:r>
              <a:rPr lang="en-US" altLang="ja-JP" sz="1200" dirty="0" err="1" smtClean="0">
                <a:solidFill>
                  <a:srgbClr val="00B050"/>
                </a:solidFill>
                <a:latin typeface="Tahoma"/>
                <a:cs typeface="Tahoma"/>
              </a:rPr>
              <a:t>Linde</a:t>
            </a:r>
            <a:r>
              <a:rPr lang="en-US" altLang="ja-JP" sz="1200" dirty="0" smtClean="0">
                <a:solidFill>
                  <a:srgbClr val="00B050"/>
                </a:solidFill>
                <a:latin typeface="Tahoma"/>
                <a:cs typeface="Tahoma"/>
              </a:rPr>
              <a:t> (1986), </a:t>
            </a:r>
            <a:r>
              <a:rPr lang="en-US" altLang="ja-JP" sz="1200" dirty="0" err="1" smtClean="0">
                <a:solidFill>
                  <a:srgbClr val="00B050"/>
                </a:solidFill>
                <a:latin typeface="Tahoma"/>
                <a:cs typeface="Tahoma"/>
              </a:rPr>
              <a:t>Bousso</a:t>
            </a:r>
            <a:r>
              <a:rPr lang="en-US" altLang="ja-JP" sz="1200" dirty="0" smtClean="0">
                <a:solidFill>
                  <a:srgbClr val="00B050"/>
                </a:solidFill>
                <a:latin typeface="Tahoma"/>
                <a:cs typeface="Tahoma"/>
              </a:rPr>
              <a:t> &amp; </a:t>
            </a:r>
            <a:r>
              <a:rPr lang="en-US" altLang="ja-JP" sz="1200" dirty="0" err="1" smtClean="0">
                <a:solidFill>
                  <a:srgbClr val="00B050"/>
                </a:solidFill>
                <a:latin typeface="Tahoma"/>
                <a:cs typeface="Tahoma"/>
              </a:rPr>
              <a:t>Polchinski</a:t>
            </a:r>
            <a:r>
              <a:rPr lang="en-US" altLang="ja-JP" sz="1200" dirty="0" smtClean="0">
                <a:solidFill>
                  <a:srgbClr val="00B050"/>
                </a:solidFill>
                <a:latin typeface="Tahoma"/>
                <a:cs typeface="Tahoma"/>
              </a:rPr>
              <a:t> (2000), Susskind (2003)</a:t>
            </a:r>
            <a:endParaRPr kumimoji="1" lang="ja-JP" altLang="en-US" sz="12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400155" y="2924944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このトンネリングがマルチバースを生み出す</a:t>
            </a:r>
            <a:endParaRPr kumimoji="1" lang="ja-JP" altLang="en-US" sz="2400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53040" y="234888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量子トンネルが</a:t>
            </a:r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あちこちで起こる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5" grpId="0"/>
      <p:bldP spid="31" grpId="0"/>
      <p:bldP spid="2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マルチバース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15</a:t>
            </a:fld>
            <a:endParaRPr lang="en-US" altLang="ja-JP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985272" y="3905115"/>
            <a:ext cx="475488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H="1" flipV="1">
            <a:off x="971600" y="1416983"/>
            <a:ext cx="7960" cy="24972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オブジェクト 5"/>
          <p:cNvGraphicFramePr>
            <a:graphicFrameLocks noChangeAspect="1"/>
          </p:cNvGraphicFramePr>
          <p:nvPr/>
        </p:nvGraphicFramePr>
        <p:xfrm>
          <a:off x="286817" y="1335683"/>
          <a:ext cx="612775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18" name="Equation" r:id="rId4" imgW="342625" imgH="203261" progId="Equation.DSMT4">
                  <p:embed/>
                </p:oleObj>
              </mc:Choice>
              <mc:Fallback>
                <p:oleObj name="Equation" r:id="rId4" imgW="342625" imgH="203261" progId="Equation.DSMT4">
                  <p:embed/>
                  <p:pic>
                    <p:nvPicPr>
                      <p:cNvPr id="0" name="Picture 2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17" y="1335683"/>
                        <a:ext cx="612775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/>
        </p:nvGraphicFramePr>
        <p:xfrm>
          <a:off x="5783560" y="3711947"/>
          <a:ext cx="2286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19" name="数式" r:id="rId6" imgW="126618" imgH="203139" progId="Equation.3">
                  <p:embed/>
                </p:oleObj>
              </mc:Choice>
              <mc:Fallback>
                <p:oleObj name="数式" r:id="rId6" imgW="126618" imgH="203139" progId="Equation.3">
                  <p:embed/>
                  <p:pic>
                    <p:nvPicPr>
                      <p:cNvPr id="0" name="Picture 2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560" y="3711947"/>
                        <a:ext cx="22860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フリーフォーム 12"/>
          <p:cNvSpPr>
            <a:spLocks noChangeAspect="1"/>
          </p:cNvSpPr>
          <p:nvPr/>
        </p:nvSpPr>
        <p:spPr>
          <a:xfrm>
            <a:off x="1236211" y="1428411"/>
            <a:ext cx="4427969" cy="2573640"/>
          </a:xfrm>
          <a:custGeom>
            <a:avLst/>
            <a:gdLst>
              <a:gd name="connsiteX0" fmla="*/ 0 w 5857103"/>
              <a:gd name="connsiteY0" fmla="*/ 0 h 3404286"/>
              <a:gd name="connsiteX1" fmla="*/ 889686 w 5857103"/>
              <a:gd name="connsiteY1" fmla="*/ 1841156 h 3404286"/>
              <a:gd name="connsiteX2" fmla="*/ 1804086 w 5857103"/>
              <a:gd name="connsiteY2" fmla="*/ 914400 h 3404286"/>
              <a:gd name="connsiteX3" fmla="*/ 2730843 w 5857103"/>
              <a:gd name="connsiteY3" fmla="*/ 2730843 h 3404286"/>
              <a:gd name="connsiteX4" fmla="*/ 3645243 w 5857103"/>
              <a:gd name="connsiteY4" fmla="*/ 1853513 h 3404286"/>
              <a:gd name="connsiteX5" fmla="*/ 4559643 w 5857103"/>
              <a:gd name="connsiteY5" fmla="*/ 3212756 h 3404286"/>
              <a:gd name="connsiteX6" fmla="*/ 5474043 w 5857103"/>
              <a:gd name="connsiteY6" fmla="*/ 3002692 h 3404286"/>
              <a:gd name="connsiteX7" fmla="*/ 5857103 w 5857103"/>
              <a:gd name="connsiteY7" fmla="*/ 2965621 h 3404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57103" h="3404286">
                <a:moveTo>
                  <a:pt x="0" y="0"/>
                </a:moveTo>
                <a:cubicBezTo>
                  <a:pt x="294502" y="844378"/>
                  <a:pt x="589005" y="1688756"/>
                  <a:pt x="889686" y="1841156"/>
                </a:cubicBezTo>
                <a:cubicBezTo>
                  <a:pt x="1190367" y="1993556"/>
                  <a:pt x="1497227" y="766119"/>
                  <a:pt x="1804086" y="914400"/>
                </a:cubicBezTo>
                <a:cubicBezTo>
                  <a:pt x="2110945" y="1062681"/>
                  <a:pt x="2423984" y="2574324"/>
                  <a:pt x="2730843" y="2730843"/>
                </a:cubicBezTo>
                <a:cubicBezTo>
                  <a:pt x="3037703" y="2887362"/>
                  <a:pt x="3340443" y="1773194"/>
                  <a:pt x="3645243" y="1853513"/>
                </a:cubicBezTo>
                <a:cubicBezTo>
                  <a:pt x="3950043" y="1933832"/>
                  <a:pt x="4254843" y="3021226"/>
                  <a:pt x="4559643" y="3212756"/>
                </a:cubicBezTo>
                <a:cubicBezTo>
                  <a:pt x="4864443" y="3404286"/>
                  <a:pt x="5257800" y="3043881"/>
                  <a:pt x="5474043" y="3002692"/>
                </a:cubicBezTo>
                <a:cubicBezTo>
                  <a:pt x="5690286" y="2961503"/>
                  <a:pt x="5773694" y="2963562"/>
                  <a:pt x="5857103" y="2965621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" name="グループ化 35"/>
          <p:cNvGrpSpPr/>
          <p:nvPr/>
        </p:nvGrpSpPr>
        <p:grpSpPr>
          <a:xfrm>
            <a:off x="3123743" y="4579933"/>
            <a:ext cx="0" cy="1800200"/>
            <a:chOff x="2843808" y="4365104"/>
            <a:chExt cx="0" cy="1800200"/>
          </a:xfrm>
        </p:grpSpPr>
        <p:cxnSp>
          <p:nvCxnSpPr>
            <p:cNvPr id="18" name="直線コネクタ 17"/>
            <p:cNvCxnSpPr/>
            <p:nvPr/>
          </p:nvCxnSpPr>
          <p:spPr>
            <a:xfrm flipV="1">
              <a:off x="2843808" y="4365104"/>
              <a:ext cx="0" cy="13681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2843808" y="5708104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グループ化 36"/>
          <p:cNvGrpSpPr/>
          <p:nvPr/>
        </p:nvGrpSpPr>
        <p:grpSpPr>
          <a:xfrm>
            <a:off x="8236311" y="4579933"/>
            <a:ext cx="0" cy="1825352"/>
            <a:chOff x="6228184" y="4365104"/>
            <a:chExt cx="0" cy="1825352"/>
          </a:xfrm>
        </p:grpSpPr>
        <p:cxnSp>
          <p:nvCxnSpPr>
            <p:cNvPr id="24" name="直線コネクタ 23"/>
            <p:cNvCxnSpPr/>
            <p:nvPr/>
          </p:nvCxnSpPr>
          <p:spPr>
            <a:xfrm flipV="1">
              <a:off x="6228184" y="4365104"/>
              <a:ext cx="0" cy="13681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6228184" y="5733256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直角三角形 34"/>
          <p:cNvSpPr>
            <a:spLocks noChangeAspect="1"/>
          </p:cNvSpPr>
          <p:nvPr/>
        </p:nvSpPr>
        <p:spPr>
          <a:xfrm rot="18900000">
            <a:off x="3382065" y="3970111"/>
            <a:ext cx="1227741" cy="1227741"/>
          </a:xfrm>
          <a:prstGeom prst="rtTriangle">
            <a:avLst/>
          </a:prstGeom>
          <a:gradFill flip="none" rotWithShape="1">
            <a:gsLst>
              <a:gs pos="20000">
                <a:srgbClr val="1F497D"/>
              </a:gs>
              <a:gs pos="100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直角三角形 37"/>
          <p:cNvSpPr>
            <a:spLocks noChangeAspect="1"/>
          </p:cNvSpPr>
          <p:nvPr/>
        </p:nvSpPr>
        <p:spPr>
          <a:xfrm rot="18900000">
            <a:off x="5343160" y="4275022"/>
            <a:ext cx="613871" cy="613871"/>
          </a:xfrm>
          <a:prstGeom prst="rtTriangle">
            <a:avLst/>
          </a:prstGeom>
          <a:gradFill flip="none" rotWithShape="1">
            <a:gsLst>
              <a:gs pos="20000">
                <a:srgbClr val="1F497D"/>
              </a:gs>
              <a:gs pos="100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067944" y="644404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時空の因果関係のダイアグラム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42" name="直角三角形 41"/>
          <p:cNvSpPr>
            <a:spLocks noChangeAspect="1"/>
          </p:cNvSpPr>
          <p:nvPr/>
        </p:nvSpPr>
        <p:spPr>
          <a:xfrm rot="8100000">
            <a:off x="5347209" y="4268956"/>
            <a:ext cx="613871" cy="613871"/>
          </a:xfrm>
          <a:prstGeom prst="rtTriangle">
            <a:avLst/>
          </a:prstGeom>
          <a:gradFill flip="none" rotWithShape="1">
            <a:gsLst>
              <a:gs pos="20000">
                <a:srgbClr val="1F497D"/>
              </a:gs>
              <a:gs pos="100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3" name="Picture 2" descr="C:\Users\Sugumi Kanno\shade test\sphere-gre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3080" y="2588379"/>
            <a:ext cx="385313" cy="258123"/>
          </a:xfrm>
          <a:prstGeom prst="rect">
            <a:avLst/>
          </a:prstGeom>
          <a:noFill/>
        </p:spPr>
      </p:pic>
      <p:cxnSp>
        <p:nvCxnSpPr>
          <p:cNvPr id="45" name="直線矢印コネクタ 44"/>
          <p:cNvCxnSpPr>
            <a:cxnSpLocks noChangeAspect="1"/>
          </p:cNvCxnSpPr>
          <p:nvPr/>
        </p:nvCxnSpPr>
        <p:spPr>
          <a:xfrm rot="-300000">
            <a:off x="2104361" y="2798691"/>
            <a:ext cx="914400" cy="378757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 rot="1080000">
            <a:off x="1906994" y="298157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トンネリング</a:t>
            </a:r>
            <a:endParaRPr kumimoji="1" lang="ja-JP" altLang="en-US" sz="1200" dirty="0">
              <a:solidFill>
                <a:srgbClr val="00B05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pic>
        <p:nvPicPr>
          <p:cNvPr id="50" name="Picture 2" descr="C:\Users\Sugumi Kanno\shade test\sphere-gre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34559" y="3021776"/>
            <a:ext cx="385313" cy="258123"/>
          </a:xfrm>
          <a:prstGeom prst="rect">
            <a:avLst/>
          </a:prstGeom>
          <a:noFill/>
        </p:spPr>
      </p:pic>
      <p:sp>
        <p:nvSpPr>
          <p:cNvPr id="51" name="テキスト ボックス 50"/>
          <p:cNvSpPr txBox="1"/>
          <p:nvPr/>
        </p:nvSpPr>
        <p:spPr>
          <a:xfrm>
            <a:off x="5207005" y="59399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親宇宙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53" name="直角三角形 52"/>
          <p:cNvSpPr>
            <a:spLocks noChangeAspect="1"/>
          </p:cNvSpPr>
          <p:nvPr/>
        </p:nvSpPr>
        <p:spPr>
          <a:xfrm rot="18900000">
            <a:off x="6762393" y="3962014"/>
            <a:ext cx="1227741" cy="1227741"/>
          </a:xfrm>
          <a:prstGeom prst="rtTriangle">
            <a:avLst/>
          </a:prstGeom>
          <a:gradFill flip="none" rotWithShape="1">
            <a:gsLst>
              <a:gs pos="20000">
                <a:srgbClr val="1F497D"/>
              </a:gs>
              <a:gs pos="100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4" name="直線矢印コネクタ 53"/>
          <p:cNvCxnSpPr>
            <a:cxnSpLocks noChangeAspect="1"/>
          </p:cNvCxnSpPr>
          <p:nvPr/>
        </p:nvCxnSpPr>
        <p:spPr>
          <a:xfrm rot="-240000">
            <a:off x="3465576" y="3495438"/>
            <a:ext cx="1097280" cy="345972"/>
          </a:xfrm>
          <a:prstGeom prst="straightConnector1">
            <a:avLst/>
          </a:prstGeom>
          <a:ln w="381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2" descr="C:\Users\Sugumi Kanno\shade test\sphere-gre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8735" y="3669848"/>
            <a:ext cx="385313" cy="258123"/>
          </a:xfrm>
          <a:prstGeom prst="rect">
            <a:avLst/>
          </a:prstGeom>
          <a:noFill/>
        </p:spPr>
      </p:pic>
      <p:pic>
        <p:nvPicPr>
          <p:cNvPr id="58" name="Picture 2" descr="C:\Users\Sugumi Kanno\shade test\sphere-gre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34559" y="3021776"/>
            <a:ext cx="385313" cy="258123"/>
          </a:xfrm>
          <a:prstGeom prst="rect">
            <a:avLst/>
          </a:prstGeom>
          <a:noFill/>
        </p:spPr>
      </p:pic>
      <p:sp>
        <p:nvSpPr>
          <p:cNvPr id="44" name="テキスト ボックス 38"/>
          <p:cNvSpPr txBox="1"/>
          <p:nvPr/>
        </p:nvSpPr>
        <p:spPr>
          <a:xfrm>
            <a:off x="273767" y="930206"/>
            <a:ext cx="4432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ja-JP" altLang="en-US" sz="16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例</a:t>
            </a:r>
            <a:r>
              <a:rPr lang="en-US" altLang="ja-JP" sz="16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) </a:t>
            </a:r>
            <a:r>
              <a:rPr lang="ja-JP" altLang="en-US" sz="16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ストリングランドスケープのポテンシャル</a:t>
            </a:r>
            <a:endParaRPr kumimoji="1" lang="ja-JP" altLang="en-US" sz="16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 flipV="1">
            <a:off x="3123743" y="4575885"/>
            <a:ext cx="5120664" cy="404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flipV="1">
            <a:off x="2705363" y="4581128"/>
            <a:ext cx="0" cy="1295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 rot="16200000">
            <a:off x="2211512" y="541280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時間</a:t>
            </a:r>
            <a:endParaRPr kumimoji="1" lang="ja-JP" altLang="en-US" sz="16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4638328"/>
            <a:ext cx="13388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900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膨張宇宙のホライズン</a:t>
            </a:r>
            <a:endParaRPr lang="en-US" sz="900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365684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平坦な宇宙</a:t>
            </a:r>
            <a:endParaRPr lang="en-US" sz="800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0188" y="55079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子供宇宙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12" name="Straight Arrow Connector 11"/>
          <p:cNvCxnSpPr>
            <a:stCxn id="10" idx="3"/>
          </p:cNvCxnSpPr>
          <p:nvPr/>
        </p:nvCxnSpPr>
        <p:spPr>
          <a:xfrm flipV="1">
            <a:off x="6228184" y="5157192"/>
            <a:ext cx="648072" cy="53541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427984" y="5157192"/>
            <a:ext cx="576064" cy="504057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50992" y="5010912"/>
            <a:ext cx="0" cy="434065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27984" y="580526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エンタングルしてたら？</a:t>
            </a:r>
            <a:endParaRPr lang="en-US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66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32084E-6 C 0.00382 0.01179 0.00764 0.02382 0.01059 0.03007 C 0.01354 0.03631 0.01545 0.03655 0.01754 0.03701 " pathEditMode="relative" ptsTypes="aaA">
                                      <p:cBhvr>
                                        <p:cTn id="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0255E-6 C 0.00434 0.01296 0.00885 0.02615 0.01198 0.03262 C 0.0151 0.0391 0.01666 0.0391 0.01823 0.03933 " pathEditMode="relative" ptsTypes="aaA">
                                      <p:cBhvr>
                                        <p:cTn id="11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  <p:bldP spid="38" grpId="0" animBg="1"/>
      <p:bldP spid="41" grpId="0"/>
      <p:bldP spid="42" grpId="0" animBg="1"/>
      <p:bldP spid="46" grpId="0"/>
      <p:bldP spid="46" grpId="1"/>
      <p:bldP spid="46" grpId="2"/>
      <p:bldP spid="51" grpId="0"/>
      <p:bldP spid="51" grpId="1"/>
      <p:bldP spid="53" grpId="0" animBg="1"/>
      <p:bldP spid="39" grpId="0"/>
      <p:bldP spid="8" grpId="0"/>
      <p:bldP spid="9" grpId="0"/>
      <p:bldP spid="10" grpId="0"/>
      <p:bldP spid="10" grpId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40779" y="3573016"/>
                <a:ext cx="4247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𝒞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mr-IN" sz="240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b="0" i="0" smtClean="0">
                                  <a:latin typeface="Cambria Math" charset="0"/>
                                  <a:ea typeface="Hiragino Maru Gothic Pro W4" charset="-128"/>
                                  <a:cs typeface="Hiragino Maru Gothic Pro W4" charset="-128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b="0" i="0" smtClean="0">
                                  <a:latin typeface="Cambria Math" charset="0"/>
                                  <a:ea typeface="Hiragino Maru Gothic Pro W4" charset="-128"/>
                                  <a:cs typeface="Hiragino Maru Gothic Pro W4" charset="-128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  <a:ea typeface="Hiragino Maru Gothic Pro W4" charset="-128"/>
                              <a:cs typeface="Hiragino Maru Gothic Pro W4" charset="-128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ℰ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>
                                  <a:latin typeface="Cambria Math" charset="0"/>
                                  <a:ea typeface="Hiragino Maru Gothic Pro W4" charset="-128"/>
                                  <a:cs typeface="Hiragino Maru Gothic Pro W4" charset="-128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>
                                  <a:latin typeface="Cambria Math" charset="0"/>
                                  <a:ea typeface="Hiragino Maru Gothic Pro W4" charset="-128"/>
                                  <a:cs typeface="Hiragino Maru Gothic Pro W4" charset="-128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779" y="3573016"/>
                <a:ext cx="4247445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127632" r="-7604" b="-19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エンタングル状態をどう表すか？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16</a:t>
            </a:fld>
            <a:endParaRPr lang="en-US" altLang="ja-JP"/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/>
        </p:nvGraphicFramePr>
        <p:xfrm>
          <a:off x="2339752" y="1725117"/>
          <a:ext cx="3968750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87" name="Equation" r:id="rId5" imgW="1980924" imgH="418893" progId="Equation.DSMT4">
                  <p:embed/>
                </p:oleObj>
              </mc:Choice>
              <mc:Fallback>
                <p:oleObj name="Equation" r:id="rId5" imgW="1980924" imgH="418893" progId="Equation.DSMT4">
                  <p:embed/>
                  <p:pic>
                    <p:nvPicPr>
                      <p:cNvPr id="0" name="Picture 7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725117"/>
                        <a:ext cx="3968750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グループ化 10"/>
          <p:cNvGrpSpPr/>
          <p:nvPr/>
        </p:nvGrpSpPr>
        <p:grpSpPr>
          <a:xfrm>
            <a:off x="5397351" y="1813372"/>
            <a:ext cx="758825" cy="631825"/>
            <a:chOff x="3779912" y="1789063"/>
            <a:chExt cx="758825" cy="631825"/>
          </a:xfrm>
        </p:grpSpPr>
        <p:graphicFrame>
          <p:nvGraphicFramePr>
            <p:cNvPr id="12" name="Object 3"/>
            <p:cNvGraphicFramePr>
              <a:graphicFrameLocks noChangeAspect="1"/>
            </p:cNvGraphicFramePr>
            <p:nvPr/>
          </p:nvGraphicFramePr>
          <p:xfrm>
            <a:off x="3779912" y="1789063"/>
            <a:ext cx="75882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088" name="Equation" r:id="rId7" imgW="304433" imgH="253786" progId="Equation.DSMT4">
                    <p:embed/>
                  </p:oleObj>
                </mc:Choice>
                <mc:Fallback>
                  <p:oleObj name="Equation" r:id="rId7" imgW="304433" imgH="253786" progId="Equation.DSMT4">
                    <p:embed/>
                    <p:pic>
                      <p:nvPicPr>
                        <p:cNvPr id="0" name="Picture 7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912" y="1789063"/>
                          <a:ext cx="758825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" name="グループ化 8"/>
            <p:cNvGrpSpPr/>
            <p:nvPr/>
          </p:nvGrpSpPr>
          <p:grpSpPr>
            <a:xfrm>
              <a:off x="3927850" y="1820838"/>
              <a:ext cx="428126" cy="528042"/>
              <a:chOff x="4286250" y="3047262"/>
              <a:chExt cx="428126" cy="528042"/>
            </a:xfrm>
          </p:grpSpPr>
          <p:pic>
            <p:nvPicPr>
              <p:cNvPr id="14" name="Picture 3" descr="C:\Users\Sugumi Kanno\shade test\sphere-green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286250" y="3203449"/>
                <a:ext cx="428126" cy="286803"/>
              </a:xfrm>
              <a:prstGeom prst="rect">
                <a:avLst/>
              </a:prstGeom>
              <a:noFill/>
            </p:spPr>
          </p:pic>
          <p:cxnSp>
            <p:nvCxnSpPr>
              <p:cNvPr id="15" name="直線コネクタ 14"/>
              <p:cNvCxnSpPr/>
              <p:nvPr/>
            </p:nvCxnSpPr>
            <p:spPr>
              <a:xfrm flipV="1">
                <a:off x="4471416" y="3465576"/>
                <a:ext cx="0" cy="109728"/>
              </a:xfrm>
              <a:prstGeom prst="line">
                <a:avLst/>
              </a:prstGeom>
              <a:ln w="1905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/>
              <p:cNvCxnSpPr/>
              <p:nvPr/>
            </p:nvCxnSpPr>
            <p:spPr>
              <a:xfrm flipV="1">
                <a:off x="4471416" y="3047262"/>
                <a:ext cx="0" cy="201168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グループ化 16"/>
          <p:cNvGrpSpPr/>
          <p:nvPr/>
        </p:nvGrpSpPr>
        <p:grpSpPr>
          <a:xfrm>
            <a:off x="4676552" y="1813372"/>
            <a:ext cx="758825" cy="631825"/>
            <a:chOff x="3059113" y="2653159"/>
            <a:chExt cx="758825" cy="631825"/>
          </a:xfrm>
        </p:grpSpPr>
        <p:graphicFrame>
          <p:nvGraphicFramePr>
            <p:cNvPr id="18" name="オブジェクト 17"/>
            <p:cNvGraphicFramePr>
              <a:graphicFrameLocks noChangeAspect="1"/>
            </p:cNvGraphicFramePr>
            <p:nvPr/>
          </p:nvGraphicFramePr>
          <p:xfrm>
            <a:off x="3059113" y="2653159"/>
            <a:ext cx="75882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089" name="Equation" r:id="rId10" imgW="304433" imgH="253786" progId="Equation.DSMT4">
                    <p:embed/>
                  </p:oleObj>
                </mc:Choice>
                <mc:Fallback>
                  <p:oleObj name="Equation" r:id="rId10" imgW="304433" imgH="253786" progId="Equation.DSMT4">
                    <p:embed/>
                    <p:pic>
                      <p:nvPicPr>
                        <p:cNvPr id="0" name="Picture 7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113" y="2653159"/>
                          <a:ext cx="758825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グループ化 12"/>
            <p:cNvGrpSpPr/>
            <p:nvPr/>
          </p:nvGrpSpPr>
          <p:grpSpPr>
            <a:xfrm>
              <a:off x="3203848" y="2725167"/>
              <a:ext cx="428126" cy="484858"/>
              <a:chOff x="2819400" y="3117878"/>
              <a:chExt cx="428126" cy="484858"/>
            </a:xfrm>
          </p:grpSpPr>
          <p:pic>
            <p:nvPicPr>
              <p:cNvPr id="20" name="Picture 3" descr="C:\Users\Sugumi Kanno\shade test\sphere-green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819400" y="3206497"/>
                <a:ext cx="428126" cy="286803"/>
              </a:xfrm>
              <a:prstGeom prst="rect">
                <a:avLst/>
              </a:prstGeom>
              <a:noFill/>
            </p:spPr>
          </p:pic>
          <p:cxnSp>
            <p:nvCxnSpPr>
              <p:cNvPr id="21" name="直線矢印コネクタ 20"/>
              <p:cNvCxnSpPr/>
              <p:nvPr/>
            </p:nvCxnSpPr>
            <p:spPr>
              <a:xfrm flipV="1">
                <a:off x="2997190" y="3465576"/>
                <a:ext cx="0" cy="137160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V="1">
                <a:off x="3001452" y="3117878"/>
                <a:ext cx="0" cy="137160"/>
              </a:xfrm>
              <a:prstGeom prst="line">
                <a:avLst/>
              </a:prstGeom>
              <a:ln w="1905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グループ化 22"/>
          <p:cNvGrpSpPr/>
          <p:nvPr/>
        </p:nvGrpSpPr>
        <p:grpSpPr>
          <a:xfrm>
            <a:off x="2987824" y="1813471"/>
            <a:ext cx="758825" cy="631825"/>
            <a:chOff x="3779912" y="1789063"/>
            <a:chExt cx="758825" cy="631825"/>
          </a:xfrm>
        </p:grpSpPr>
        <p:graphicFrame>
          <p:nvGraphicFramePr>
            <p:cNvPr id="24" name="Object 3"/>
            <p:cNvGraphicFramePr>
              <a:graphicFrameLocks noChangeAspect="1"/>
            </p:cNvGraphicFramePr>
            <p:nvPr/>
          </p:nvGraphicFramePr>
          <p:xfrm>
            <a:off x="3779912" y="1789063"/>
            <a:ext cx="75882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090" name="Equation" r:id="rId11" imgW="304433" imgH="253786" progId="Equation.DSMT4">
                    <p:embed/>
                  </p:oleObj>
                </mc:Choice>
                <mc:Fallback>
                  <p:oleObj name="Equation" r:id="rId11" imgW="304433" imgH="253786" progId="Equation.DSMT4">
                    <p:embed/>
                    <p:pic>
                      <p:nvPicPr>
                        <p:cNvPr id="0" name="Picture 7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912" y="1789063"/>
                          <a:ext cx="758825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グループ化 8"/>
            <p:cNvGrpSpPr/>
            <p:nvPr/>
          </p:nvGrpSpPr>
          <p:grpSpPr>
            <a:xfrm>
              <a:off x="3927850" y="1820838"/>
              <a:ext cx="428126" cy="528042"/>
              <a:chOff x="4286250" y="3047262"/>
              <a:chExt cx="428126" cy="528042"/>
            </a:xfrm>
          </p:grpSpPr>
          <p:pic>
            <p:nvPicPr>
              <p:cNvPr id="26" name="Picture 3" descr="C:\Users\Sugumi Kanno\shade test\sphere-green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286250" y="3203449"/>
                <a:ext cx="428126" cy="286803"/>
              </a:xfrm>
              <a:prstGeom prst="rect">
                <a:avLst/>
              </a:prstGeom>
              <a:noFill/>
            </p:spPr>
          </p:pic>
          <p:cxnSp>
            <p:nvCxnSpPr>
              <p:cNvPr id="27" name="直線コネクタ 26"/>
              <p:cNvCxnSpPr/>
              <p:nvPr/>
            </p:nvCxnSpPr>
            <p:spPr>
              <a:xfrm flipV="1">
                <a:off x="4471416" y="3465576"/>
                <a:ext cx="0" cy="109728"/>
              </a:xfrm>
              <a:prstGeom prst="line">
                <a:avLst/>
              </a:prstGeom>
              <a:ln w="1905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 flipV="1">
                <a:off x="4471416" y="3047262"/>
                <a:ext cx="0" cy="201168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グループ化 28"/>
          <p:cNvGrpSpPr/>
          <p:nvPr/>
        </p:nvGrpSpPr>
        <p:grpSpPr>
          <a:xfrm>
            <a:off x="3669159" y="1813372"/>
            <a:ext cx="758825" cy="631825"/>
            <a:chOff x="3059113" y="2653159"/>
            <a:chExt cx="758825" cy="631825"/>
          </a:xfrm>
        </p:grpSpPr>
        <p:graphicFrame>
          <p:nvGraphicFramePr>
            <p:cNvPr id="30" name="オブジェクト 29"/>
            <p:cNvGraphicFramePr>
              <a:graphicFrameLocks noChangeAspect="1"/>
            </p:cNvGraphicFramePr>
            <p:nvPr/>
          </p:nvGraphicFramePr>
          <p:xfrm>
            <a:off x="3059113" y="2653159"/>
            <a:ext cx="75882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091" name="Equation" r:id="rId12" imgW="304433" imgH="253786" progId="Equation.DSMT4">
                    <p:embed/>
                  </p:oleObj>
                </mc:Choice>
                <mc:Fallback>
                  <p:oleObj name="Equation" r:id="rId12" imgW="304433" imgH="253786" progId="Equation.DSMT4">
                    <p:embed/>
                    <p:pic>
                      <p:nvPicPr>
                        <p:cNvPr id="0" name="Picture 7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113" y="2653159"/>
                          <a:ext cx="758825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グループ化 12"/>
            <p:cNvGrpSpPr/>
            <p:nvPr/>
          </p:nvGrpSpPr>
          <p:grpSpPr>
            <a:xfrm>
              <a:off x="3203848" y="2725167"/>
              <a:ext cx="428126" cy="484858"/>
              <a:chOff x="2819400" y="3117878"/>
              <a:chExt cx="428126" cy="484858"/>
            </a:xfrm>
          </p:grpSpPr>
          <p:pic>
            <p:nvPicPr>
              <p:cNvPr id="32" name="Picture 3" descr="C:\Users\Sugumi Kanno\shade test\sphere-green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819400" y="3206497"/>
                <a:ext cx="428126" cy="286803"/>
              </a:xfrm>
              <a:prstGeom prst="rect">
                <a:avLst/>
              </a:prstGeom>
              <a:noFill/>
            </p:spPr>
          </p:pic>
          <p:cxnSp>
            <p:nvCxnSpPr>
              <p:cNvPr id="33" name="直線矢印コネクタ 32"/>
              <p:cNvCxnSpPr/>
              <p:nvPr/>
            </p:nvCxnSpPr>
            <p:spPr>
              <a:xfrm flipV="1">
                <a:off x="2997190" y="3465576"/>
                <a:ext cx="0" cy="137160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V="1">
                <a:off x="3001452" y="3117878"/>
                <a:ext cx="0" cy="137160"/>
              </a:xfrm>
              <a:prstGeom prst="line">
                <a:avLst/>
              </a:prstGeom>
              <a:ln w="1905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テキスト ボックス 34"/>
          <p:cNvSpPr txBox="1"/>
          <p:nvPr/>
        </p:nvSpPr>
        <p:spPr>
          <a:xfrm>
            <a:off x="251520" y="980728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例</a:t>
            </a:r>
            <a:r>
              <a:rPr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) 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電子のエンタングルペア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pic>
        <p:nvPicPr>
          <p:cNvPr id="36" name="Picture 232" descr="G:\242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21752" y="1526997"/>
            <a:ext cx="198120" cy="198120"/>
          </a:xfrm>
          <a:prstGeom prst="rect">
            <a:avLst/>
          </a:prstGeom>
          <a:noFill/>
        </p:spPr>
      </p:pic>
      <p:sp>
        <p:nvSpPr>
          <p:cNvPr id="37" name="角丸四角形 36"/>
          <p:cNvSpPr/>
          <p:nvPr/>
        </p:nvSpPr>
        <p:spPr>
          <a:xfrm>
            <a:off x="2987824" y="1797125"/>
            <a:ext cx="720080" cy="648072"/>
          </a:xfrm>
          <a:prstGeom prst="roundRect">
            <a:avLst/>
          </a:prstGeom>
          <a:solidFill>
            <a:srgbClr val="00206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Picture 4" descr="G:\astronau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79912" y="1338744"/>
            <a:ext cx="458381" cy="458381"/>
          </a:xfrm>
          <a:prstGeom prst="rect">
            <a:avLst/>
          </a:prstGeom>
          <a:noFill/>
        </p:spPr>
      </p:pic>
      <p:pic>
        <p:nvPicPr>
          <p:cNvPr id="39" name="Picture 232" descr="G:\242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77936" y="1527048"/>
            <a:ext cx="198120" cy="198120"/>
          </a:xfrm>
          <a:prstGeom prst="rect">
            <a:avLst/>
          </a:prstGeom>
          <a:noFill/>
        </p:spPr>
      </p:pic>
      <p:sp>
        <p:nvSpPr>
          <p:cNvPr id="40" name="角丸四角形 39"/>
          <p:cNvSpPr/>
          <p:nvPr/>
        </p:nvSpPr>
        <p:spPr>
          <a:xfrm>
            <a:off x="4644008" y="1801368"/>
            <a:ext cx="720080" cy="648072"/>
          </a:xfrm>
          <a:prstGeom prst="roundRect">
            <a:avLst/>
          </a:prstGeom>
          <a:solidFill>
            <a:srgbClr val="00206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Picture 4" descr="G:\astronau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508104" y="1335024"/>
            <a:ext cx="458381" cy="458381"/>
          </a:xfrm>
          <a:prstGeom prst="rect">
            <a:avLst/>
          </a:prstGeom>
          <a:noFill/>
        </p:spPr>
      </p:pic>
      <p:sp>
        <p:nvSpPr>
          <p:cNvPr id="56" name="テキスト ボックス 55"/>
          <p:cNvSpPr txBox="1"/>
          <p:nvPr/>
        </p:nvSpPr>
        <p:spPr>
          <a:xfrm>
            <a:off x="107504" y="2852936"/>
            <a:ext cx="812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もし私たちの宇宙</a:t>
            </a:r>
            <a:r>
              <a:rPr kumimoji="1"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(1)</a:t>
            </a:r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がもう１つの宇宙</a:t>
            </a:r>
            <a:r>
              <a:rPr kumimoji="1"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(2)</a:t>
            </a:r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とエンタングル状態で生まれたら</a:t>
            </a:r>
            <a:r>
              <a:rPr kumimoji="1"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,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aphicFrame>
        <p:nvGraphicFramePr>
          <p:cNvPr id="66" name="オブジェクト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183071"/>
              </p:ext>
            </p:extLst>
          </p:nvPr>
        </p:nvGraphicFramePr>
        <p:xfrm>
          <a:off x="2203450" y="5114925"/>
          <a:ext cx="1349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92" name="数式" r:id="rId15" imgW="758520" imgH="237600" progId="Equation.3">
                  <p:embed/>
                </p:oleObj>
              </mc:Choice>
              <mc:Fallback>
                <p:oleObj name="数式" r:id="rId15" imgW="758520" imgH="237600" progId="Equation.3">
                  <p:embed/>
                  <p:pic>
                    <p:nvPicPr>
                      <p:cNvPr id="0" name="Picture 7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3450" y="5114925"/>
                        <a:ext cx="13493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テキスト ボックス 66"/>
          <p:cNvSpPr txBox="1"/>
          <p:nvPr/>
        </p:nvSpPr>
        <p:spPr>
          <a:xfrm>
            <a:off x="2339752" y="4509120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Tahoma"/>
                <a:cs typeface="Tahoma"/>
              </a:rPr>
              <a:t>BD1</a:t>
            </a:r>
            <a:endParaRPr kumimoji="1" lang="ja-JP" altLang="en-US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grpSp>
        <p:nvGrpSpPr>
          <p:cNvPr id="68" name="グループ化 67"/>
          <p:cNvGrpSpPr/>
          <p:nvPr/>
        </p:nvGrpSpPr>
        <p:grpSpPr>
          <a:xfrm>
            <a:off x="2182813" y="5549900"/>
            <a:ext cx="3566717" cy="704850"/>
            <a:chOff x="919184" y="1884016"/>
            <a:chExt cx="3566717" cy="704850"/>
          </a:xfrm>
        </p:grpSpPr>
        <p:graphicFrame>
          <p:nvGraphicFramePr>
            <p:cNvPr id="69" name="オブジェクト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5481370"/>
                </p:ext>
              </p:extLst>
            </p:nvPr>
          </p:nvGraphicFramePr>
          <p:xfrm>
            <a:off x="919184" y="1884016"/>
            <a:ext cx="847725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093" name="数式" r:id="rId17" imgW="530280" imgH="447840" progId="Equation.3">
                    <p:embed/>
                  </p:oleObj>
                </mc:Choice>
                <mc:Fallback>
                  <p:oleObj name="数式" r:id="rId17" imgW="530280" imgH="447840" progId="Equation.3">
                    <p:embed/>
                    <p:pic>
                      <p:nvPicPr>
                        <p:cNvPr id="0" name="Picture 7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184" y="1884016"/>
                          <a:ext cx="847725" cy="704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テキスト ボックス 69"/>
            <p:cNvSpPr txBox="1"/>
            <p:nvPr/>
          </p:nvSpPr>
          <p:spPr>
            <a:xfrm>
              <a:off x="2113136" y="2060848"/>
              <a:ext cx="23727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: </a:t>
              </a:r>
              <a:r>
                <a:rPr lang="ja-JP" altLang="en-US" sz="1600" dirty="0" smtClean="0"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最大エンタングル状態</a:t>
              </a:r>
              <a:endParaRPr kumimoji="1" lang="ja-JP" altLang="en-US" sz="1600" dirty="0"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sp>
        <p:nvSpPr>
          <p:cNvPr id="74" name="テキスト ボックス 73"/>
          <p:cNvSpPr txBox="1"/>
          <p:nvPr/>
        </p:nvSpPr>
        <p:spPr>
          <a:xfrm>
            <a:off x="251520" y="457183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確率の保存則を満たすためには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aphicFrame>
        <p:nvGraphicFramePr>
          <p:cNvPr id="2898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804638"/>
              </p:ext>
            </p:extLst>
          </p:nvPr>
        </p:nvGraphicFramePr>
        <p:xfrm>
          <a:off x="4311650" y="5022850"/>
          <a:ext cx="2233613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94" name="数式" r:id="rId19" imgW="1261440" imgH="301680" progId="Equation.3">
                  <p:embed/>
                </p:oleObj>
              </mc:Choice>
              <mc:Fallback>
                <p:oleObj name="数式" r:id="rId19" imgW="1261440" imgH="301680" progId="Equation.3">
                  <p:embed/>
                  <p:pic>
                    <p:nvPicPr>
                      <p:cNvPr id="0" name="Picture 7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1650" y="5022850"/>
                        <a:ext cx="2233613" cy="568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テキスト ボックス 74"/>
          <p:cNvSpPr txBox="1"/>
          <p:nvPr/>
        </p:nvSpPr>
        <p:spPr>
          <a:xfrm>
            <a:off x="2907685" y="407707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真空状態</a:t>
            </a:r>
            <a:endParaRPr kumimoji="1" lang="ja-JP" altLang="en-US" sz="1200" dirty="0">
              <a:solidFill>
                <a:srgbClr val="00B05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76" name="角丸四角形 75"/>
          <p:cNvSpPr/>
          <p:nvPr/>
        </p:nvSpPr>
        <p:spPr>
          <a:xfrm>
            <a:off x="2915815" y="3597870"/>
            <a:ext cx="753343" cy="440293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角丸四角形 76"/>
          <p:cNvSpPr/>
          <p:nvPr/>
        </p:nvSpPr>
        <p:spPr>
          <a:xfrm>
            <a:off x="4999076" y="3597870"/>
            <a:ext cx="653044" cy="436811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691988" y="4077072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スカラー場の１粒子励起状態</a:t>
            </a:r>
            <a:endParaRPr kumimoji="1" lang="ja-JP" altLang="en-US" sz="1200" dirty="0">
              <a:solidFill>
                <a:srgbClr val="00B05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79" name="円/楕円 78"/>
          <p:cNvSpPr/>
          <p:nvPr/>
        </p:nvSpPr>
        <p:spPr>
          <a:xfrm>
            <a:off x="2487167" y="3573016"/>
            <a:ext cx="361611" cy="429768"/>
          </a:xfrm>
          <a:prstGeom prst="ellipse">
            <a:avLst/>
          </a:prstGeom>
          <a:solidFill>
            <a:srgbClr val="FF5050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/>
          <p:nvPr/>
        </p:nvSpPr>
        <p:spPr>
          <a:xfrm>
            <a:off x="4644008" y="3573016"/>
            <a:ext cx="355068" cy="429768"/>
          </a:xfrm>
          <a:prstGeom prst="ellipse">
            <a:avLst/>
          </a:prstGeom>
          <a:solidFill>
            <a:srgbClr val="FF5050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2411760" y="3224009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エンタングル度</a:t>
            </a:r>
            <a:endParaRPr kumimoji="1" lang="ja-JP" altLang="en-US" sz="12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/>
              <p:cNvSpPr txBox="1"/>
              <p:nvPr/>
            </p:nvSpPr>
            <p:spPr>
              <a:xfrm>
                <a:off x="1403648" y="6300028"/>
                <a:ext cx="6242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solidFill>
                      <a:srgbClr val="FF0066"/>
                    </a:solidFill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一般にエンタングル度は複素数で、スケール</a:t>
                </a:r>
                <a:r>
                  <a:rPr kumimoji="1" lang="en-US" altLang="ja-JP" dirty="0" smtClean="0">
                    <a:solidFill>
                      <a:srgbClr val="FF0066"/>
                    </a:solidFill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FF0066"/>
                        </a:solidFill>
                        <a:latin typeface="Cambria Math" charset="0"/>
                        <a:ea typeface="Hiragino Maru Gothic Pro W4" charset="-128"/>
                        <a:cs typeface="Hiragino Maru Gothic Pro W4" charset="-128"/>
                      </a:rPr>
                      <m:t>𝑘</m:t>
                    </m:r>
                  </m:oMath>
                </a14:m>
                <a:r>
                  <a:rPr kumimoji="1" lang="en-US" altLang="ja-JP" dirty="0" smtClean="0">
                    <a:solidFill>
                      <a:srgbClr val="FF0066"/>
                    </a:solidFill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 </a:t>
                </a:r>
                <a:r>
                  <a:rPr kumimoji="1" lang="ja-JP" altLang="en-US" dirty="0" smtClean="0">
                    <a:solidFill>
                      <a:srgbClr val="FF0066"/>
                    </a:solidFill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に依存する</a:t>
                </a:r>
                <a:endParaRPr kumimoji="1" lang="ja-JP" altLang="en-US" dirty="0">
                  <a:solidFill>
                    <a:srgbClr val="FF0066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endParaRPr>
              </a:p>
            </p:txBody>
          </p:sp>
        </mc:Choice>
        <mc:Fallback xmlns="">
          <p:sp>
            <p:nvSpPr>
              <p:cNvPr id="83" name="テキスト ボックス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6300028"/>
                <a:ext cx="6242735" cy="369332"/>
              </a:xfrm>
              <a:prstGeom prst="rect">
                <a:avLst/>
              </a:prstGeom>
              <a:blipFill rotWithShape="0">
                <a:blip r:embed="rId21"/>
                <a:stretch>
                  <a:fillRect l="-781" t="-11475" r="-195" b="-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9414253" y="469183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 animBg="1"/>
      <p:bldP spid="37" grpId="1" animBg="1"/>
      <p:bldP spid="40" grpId="0" animBg="1"/>
      <p:bldP spid="40" grpId="1" animBg="1"/>
      <p:bldP spid="56" grpId="0"/>
      <p:bldP spid="67" grpId="0"/>
      <p:bldP spid="67" grpId="1"/>
      <p:bldP spid="74" grpId="0"/>
      <p:bldP spid="75" grpId="0"/>
      <p:bldP spid="76" grpId="0" animBg="1"/>
      <p:bldP spid="77" grpId="0" animBg="1"/>
      <p:bldP spid="78" grpId="0"/>
      <p:bldP spid="79" grpId="0" animBg="1"/>
      <p:bldP spid="80" grpId="0" animBg="1"/>
      <p:bldP spid="81" grpId="0"/>
      <p:bldP spid="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どんな状況を表しているのか？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17</a:t>
            </a:fld>
            <a:endParaRPr lang="en-US" altLang="ja-JP"/>
          </a:p>
        </p:txBody>
      </p:sp>
      <p:cxnSp>
        <p:nvCxnSpPr>
          <p:cNvPr id="4" name="直線コネクタ 3"/>
          <p:cNvCxnSpPr>
            <a:cxnSpLocks noChangeAspect="1"/>
          </p:cNvCxnSpPr>
          <p:nvPr/>
        </p:nvCxnSpPr>
        <p:spPr>
          <a:xfrm>
            <a:off x="2609846" y="3589486"/>
            <a:ext cx="1645800" cy="1607269"/>
          </a:xfrm>
          <a:prstGeom prst="line">
            <a:avLst/>
          </a:prstGeom>
          <a:ln w="38100">
            <a:prstDash val="sysDot"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>
            <a:cxnSpLocks noChangeAspect="1"/>
          </p:cNvCxnSpPr>
          <p:nvPr/>
        </p:nvCxnSpPr>
        <p:spPr>
          <a:xfrm flipH="1">
            <a:off x="4563233" y="3581523"/>
            <a:ext cx="1607462" cy="1605727"/>
          </a:xfrm>
          <a:prstGeom prst="line">
            <a:avLst/>
          </a:prstGeom>
          <a:ln w="38100">
            <a:prstDash val="sysDot"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049941" y="573325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親宇宙</a:t>
            </a:r>
            <a:endParaRPr kumimoji="1" lang="ja-JP" altLang="en-US" sz="20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16081" y="5301208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エンタングル状態で生まれる</a:t>
            </a:r>
            <a:endParaRPr kumimoji="1" lang="ja-JP" altLang="en-US" sz="16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18900000">
            <a:off x="4824879" y="4157779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空間の膨張</a:t>
            </a:r>
            <a:endParaRPr kumimoji="1" lang="ja-JP" altLang="en-US" sz="11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2640000">
            <a:off x="3070907" y="4152522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空間の膨張</a:t>
            </a:r>
            <a:endParaRPr kumimoji="1" lang="ja-JP" altLang="en-US" sz="11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0" name="直角三角形 9"/>
          <p:cNvSpPr>
            <a:spLocks noChangeAspect="1"/>
          </p:cNvSpPr>
          <p:nvPr/>
        </p:nvSpPr>
        <p:spPr>
          <a:xfrm rot="18900000">
            <a:off x="3551304" y="3465576"/>
            <a:ext cx="1444021" cy="1444021"/>
          </a:xfrm>
          <a:prstGeom prst="rtTriangle">
            <a:avLst/>
          </a:prstGeom>
          <a:gradFill flip="none" rotWithShape="1">
            <a:gsLst>
              <a:gs pos="20000">
                <a:srgbClr val="1F497D"/>
              </a:gs>
              <a:gs pos="100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直角三角形 10"/>
          <p:cNvSpPr>
            <a:spLocks noChangeAspect="1"/>
          </p:cNvSpPr>
          <p:nvPr/>
        </p:nvSpPr>
        <p:spPr>
          <a:xfrm rot="18900000">
            <a:off x="3853056" y="3465576"/>
            <a:ext cx="1444021" cy="1444021"/>
          </a:xfrm>
          <a:prstGeom prst="rtTriangle">
            <a:avLst/>
          </a:prstGeom>
          <a:gradFill flip="none" rotWithShape="1">
            <a:gsLst>
              <a:gs pos="20000">
                <a:srgbClr val="1F497D"/>
              </a:gs>
              <a:gs pos="100000">
                <a:srgbClr val="FFFFFF">
                  <a:alpha val="8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708601"/>
              </p:ext>
            </p:extLst>
          </p:nvPr>
        </p:nvGraphicFramePr>
        <p:xfrm>
          <a:off x="2420938" y="1636713"/>
          <a:ext cx="382905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28" name="数式" r:id="rId4" imgW="2221560" imgH="301680" progId="Equation.3">
                  <p:embed/>
                </p:oleObj>
              </mc:Choice>
              <mc:Fallback>
                <p:oleObj name="数式" r:id="rId4" imgW="2221560" imgH="301680" progId="Equation.3">
                  <p:embed/>
                  <p:pic>
                    <p:nvPicPr>
                      <p:cNvPr id="0" name="Picture 2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0938" y="1636713"/>
                        <a:ext cx="3829050" cy="563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323528" y="836712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宇宙の初期状態として他の宇宙とエンタングルしてる状態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pSp>
        <p:nvGrpSpPr>
          <p:cNvPr id="16" name="グループ化 15"/>
          <p:cNvGrpSpPr>
            <a:grpSpLocks noChangeAspect="1"/>
          </p:cNvGrpSpPr>
          <p:nvPr/>
        </p:nvGrpSpPr>
        <p:grpSpPr>
          <a:xfrm>
            <a:off x="3548992" y="3465576"/>
            <a:ext cx="1444021" cy="1534565"/>
            <a:chOff x="827584" y="2973477"/>
            <a:chExt cx="1805026" cy="1918206"/>
          </a:xfrm>
        </p:grpSpPr>
        <p:sp>
          <p:nvSpPr>
            <p:cNvPr id="17" name="直角三角形 16"/>
            <p:cNvSpPr>
              <a:spLocks noChangeAspect="1"/>
            </p:cNvSpPr>
            <p:nvPr/>
          </p:nvSpPr>
          <p:spPr>
            <a:xfrm rot="18900000">
              <a:off x="827584" y="2973477"/>
              <a:ext cx="1805026" cy="1805026"/>
            </a:xfrm>
            <a:prstGeom prst="rtTriangle">
              <a:avLst/>
            </a:prstGeom>
            <a:gradFill flip="none" rotWithShape="1">
              <a:gsLst>
                <a:gs pos="20000">
                  <a:srgbClr val="1F497D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9" name="Picture 7" descr="C:\Users\Sugumi Kanno\shade test\sphere-green.png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66284" y="4644795"/>
              <a:ext cx="365760" cy="246888"/>
            </a:xfrm>
            <a:prstGeom prst="rect">
              <a:avLst/>
            </a:prstGeom>
            <a:noFill/>
          </p:spPr>
        </p:pic>
      </p:grp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3851920" y="3465467"/>
            <a:ext cx="1444021" cy="1500793"/>
            <a:chOff x="6348754" y="3163146"/>
            <a:chExt cx="1805026" cy="1875991"/>
          </a:xfrm>
        </p:grpSpPr>
        <p:sp>
          <p:nvSpPr>
            <p:cNvPr id="23" name="直角三角形 22"/>
            <p:cNvSpPr>
              <a:spLocks noChangeAspect="1"/>
            </p:cNvSpPr>
            <p:nvPr/>
          </p:nvSpPr>
          <p:spPr>
            <a:xfrm rot="18900000">
              <a:off x="6348754" y="3163146"/>
              <a:ext cx="1805026" cy="1805026"/>
            </a:xfrm>
            <a:prstGeom prst="rtTriangle">
              <a:avLst/>
            </a:prstGeom>
            <a:gradFill flip="none" rotWithShape="1">
              <a:gsLst>
                <a:gs pos="20000">
                  <a:srgbClr val="1F497D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25" name="Picture 7" descr="C:\Users\Sugumi Kanno\shade test\sphere-gree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132320" y="4794820"/>
              <a:ext cx="366475" cy="244317"/>
            </a:xfrm>
            <a:prstGeom prst="rect">
              <a:avLst/>
            </a:prstGeom>
            <a:noFill/>
          </p:spPr>
        </p:pic>
      </p:grpSp>
      <p:grpSp>
        <p:nvGrpSpPr>
          <p:cNvPr id="28" name="グループ化 27"/>
          <p:cNvGrpSpPr/>
          <p:nvPr/>
        </p:nvGrpSpPr>
        <p:grpSpPr>
          <a:xfrm>
            <a:off x="1605880" y="2615184"/>
            <a:ext cx="5577840" cy="4022238"/>
            <a:chOff x="1821904" y="2615184"/>
            <a:chExt cx="5577840" cy="4022238"/>
          </a:xfrm>
        </p:grpSpPr>
        <p:cxnSp>
          <p:nvCxnSpPr>
            <p:cNvPr id="29" name="直線コネクタ 28"/>
            <p:cNvCxnSpPr/>
            <p:nvPr/>
          </p:nvCxnSpPr>
          <p:spPr>
            <a:xfrm>
              <a:off x="1835696" y="2615184"/>
              <a:ext cx="0" cy="2560332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7380312" y="2615184"/>
              <a:ext cx="0" cy="2560332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1835696" y="5250904"/>
              <a:ext cx="0" cy="91440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7380312" y="5250904"/>
              <a:ext cx="0" cy="91440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1821904" y="2636912"/>
              <a:ext cx="55778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2843808" y="6237312"/>
              <a:ext cx="37753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時空の因果関係のダイアグラム</a:t>
              </a:r>
              <a:endParaRPr lang="ja-JP" altLang="en-US" sz="2000" dirty="0"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2267744" y="26369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宇宙１</a:t>
            </a:r>
            <a:endParaRPr kumimoji="1" lang="ja-JP" altLang="en-US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711061" y="264969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宇宙２</a:t>
            </a:r>
            <a:endParaRPr kumimoji="1" lang="ja-JP" altLang="en-US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 flipV="1">
            <a:off x="899592" y="2564904"/>
            <a:ext cx="0" cy="266429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 rot="16200000">
            <a:off x="380094" y="475008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時間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pic>
        <p:nvPicPr>
          <p:cNvPr id="39" name="Picture 232" descr="G:\24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5816" y="1484784"/>
            <a:ext cx="182880" cy="182880"/>
          </a:xfrm>
          <a:prstGeom prst="rect">
            <a:avLst/>
          </a:prstGeom>
          <a:noFill/>
        </p:spPr>
      </p:pic>
      <p:pic>
        <p:nvPicPr>
          <p:cNvPr id="40" name="Picture 232" descr="G:\24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1168" y="1484784"/>
            <a:ext cx="182880" cy="182880"/>
          </a:xfrm>
          <a:prstGeom prst="rect">
            <a:avLst/>
          </a:prstGeom>
          <a:noFill/>
        </p:spPr>
      </p:pic>
      <p:sp>
        <p:nvSpPr>
          <p:cNvPr id="41" name="角丸四角形 40"/>
          <p:cNvSpPr/>
          <p:nvPr/>
        </p:nvSpPr>
        <p:spPr>
          <a:xfrm>
            <a:off x="2843808" y="1700808"/>
            <a:ext cx="662037" cy="397525"/>
          </a:xfrm>
          <a:prstGeom prst="roundRect">
            <a:avLst/>
          </a:prstGeom>
          <a:solidFill>
            <a:srgbClr val="0033CC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4781450" y="1710054"/>
            <a:ext cx="648072" cy="406283"/>
          </a:xfrm>
          <a:prstGeom prst="roundRect">
            <a:avLst/>
          </a:prstGeom>
          <a:solidFill>
            <a:srgbClr val="0033CC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699792" y="1664208"/>
                <a:ext cx="1615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400">
                              <a:latin typeface="Cambria Math" charset="0"/>
                              <a:ea typeface="Hiragino Maru Gothic Pro W4" charset="-128"/>
                              <a:cs typeface="Hiragino Maru Gothic Pro W4" charset="-128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400">
                              <a:latin typeface="Cambria Math" charset="0"/>
                              <a:ea typeface="Hiragino Maru Gothic Pro W4" charset="-128"/>
                              <a:cs typeface="Hiragino Maru Gothic Pro W4" charset="-128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1664208"/>
                <a:ext cx="1615570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377" t="-127632" r="-28679" b="-19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4326311" y="1667664"/>
                <a:ext cx="19459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ℰ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400">
                              <a:latin typeface="Cambria Math" charset="0"/>
                              <a:ea typeface="Hiragino Maru Gothic Pro W4" charset="-128"/>
                              <a:cs typeface="Hiragino Maru Gothic Pro W4" charset="-128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|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400">
                              <a:latin typeface="Cambria Math" charset="0"/>
                              <a:ea typeface="Hiragino Maru Gothic Pro W4" charset="-128"/>
                              <a:cs typeface="Hiragino Maru Gothic Pro W4" charset="-128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11" y="1667664"/>
                <a:ext cx="1945917" cy="461665"/>
              </a:xfrm>
              <a:prstGeom prst="rect">
                <a:avLst/>
              </a:prstGeom>
              <a:blipFill rotWithShape="0">
                <a:blip r:embed="rId9"/>
                <a:stretch>
                  <a:fillRect t="-129333" r="-23824" b="-20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6383E-6 L 0.17135 -0.226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14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6383E-6 L -0.17656 -0.22687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-114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0.17153 -0.22662 " pathEditMode="relative" rAng="0" ptsTypes="AA">
                                      <p:cBhvr>
                                        <p:cTn id="10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-113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038E-6 7.24034E-7 L -0.17685 -0.22855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1" y="-1142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7" grpId="2"/>
      <p:bldP spid="8" grpId="0"/>
      <p:bldP spid="8" grpId="1"/>
      <p:bldP spid="8" grpId="2"/>
      <p:bldP spid="9" grpId="0"/>
      <p:bldP spid="9" grpId="1"/>
      <p:bldP spid="9" grpId="2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35" grpId="0"/>
      <p:bldP spid="35" grpId="1"/>
      <p:bldP spid="35" grpId="2"/>
      <p:bldP spid="36" grpId="0"/>
      <p:bldP spid="36" grpId="1"/>
      <p:bldP spid="36" grpId="2"/>
      <p:bldP spid="38" grpId="0"/>
      <p:bldP spid="41" grpId="0" animBg="1"/>
      <p:bldP spid="42" grpId="0" animBg="1"/>
      <p:bldP spid="44" grpId="0"/>
      <p:bldP spid="44" grpId="1"/>
      <p:bldP spid="45" grpId="0"/>
      <p:bldP spid="4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小さいスケールにおける量子ゆらぎのスペクトラム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18</a:t>
            </a:fld>
            <a:endParaRPr lang="en-US" altLang="ja-JP"/>
          </a:p>
        </p:txBody>
      </p:sp>
      <p:pic>
        <p:nvPicPr>
          <p:cNvPr id="309252" name="Picture 4" descr="G:\unentang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9194" y="1844823"/>
            <a:ext cx="7315214" cy="4628093"/>
          </a:xfrm>
          <a:prstGeom prst="rect">
            <a:avLst/>
          </a:prstGeom>
          <a:noFill/>
        </p:spPr>
      </p:pic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61241"/>
              </p:ext>
            </p:extLst>
          </p:nvPr>
        </p:nvGraphicFramePr>
        <p:xfrm>
          <a:off x="862013" y="1182688"/>
          <a:ext cx="1322387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54" name="数式" r:id="rId5" imgW="639720" imgH="264960" progId="Equation.3">
                  <p:embed/>
                </p:oleObj>
              </mc:Choice>
              <mc:Fallback>
                <p:oleObj name="数式" r:id="rId5" imgW="639720" imgH="264960" progId="Equation.3">
                  <p:embed/>
                  <p:pic>
                    <p:nvPicPr>
                      <p:cNvPr id="0" name="Picture 1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3" y="1182688"/>
                        <a:ext cx="1322387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/>
        </p:nvGraphicFramePr>
        <p:xfrm>
          <a:off x="8334375" y="5956895"/>
          <a:ext cx="250825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55" name="Equation" r:id="rId7" imgW="126542" imgH="177708" progId="Equation.DSMT4">
                  <p:embed/>
                </p:oleObj>
              </mc:Choice>
              <mc:Fallback>
                <p:oleObj name="Equation" r:id="rId7" imgW="126542" imgH="177708" progId="Equation.DSMT4">
                  <p:embed/>
                  <p:pic>
                    <p:nvPicPr>
                      <p:cNvPr id="0" name="Picture 1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375" y="5956895"/>
                        <a:ext cx="250825" cy="35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5503842" y="4509120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smtClean="0">
                <a:solidFill>
                  <a:srgbClr val="0033CC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インフレーション宇宙</a:t>
            </a:r>
            <a:endParaRPr kumimoji="1" lang="ja-JP" altLang="en-US" sz="1600" dirty="0">
              <a:solidFill>
                <a:srgbClr val="0033CC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932688" y="1847088"/>
            <a:ext cx="7315214" cy="4628093"/>
            <a:chOff x="929194" y="1844824"/>
            <a:chExt cx="7315214" cy="4628093"/>
          </a:xfrm>
        </p:grpSpPr>
        <p:pic>
          <p:nvPicPr>
            <p:cNvPr id="309253" name="Picture 5" descr="G:\entangled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29194" y="1844824"/>
              <a:ext cx="7315214" cy="4628093"/>
            </a:xfrm>
            <a:prstGeom prst="rect">
              <a:avLst/>
            </a:prstGeom>
            <a:noFill/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5500348" y="2708920"/>
              <a:ext cx="2236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smtClean="0">
                  <a:solidFill>
                    <a:srgbClr val="FF0000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最大エンタングル状態</a:t>
              </a:r>
              <a:endParaRPr kumimoji="1" lang="ja-JP" altLang="en-US" sz="1600" dirty="0">
                <a:solidFill>
                  <a:srgbClr val="FF000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1259632" y="3284984"/>
            <a:ext cx="7263527" cy="830997"/>
            <a:chOff x="323528" y="3284984"/>
            <a:chExt cx="7345402" cy="830997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323528" y="3284984"/>
              <a:ext cx="73454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>
                  <a:solidFill>
                    <a:srgbClr val="002060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振幅が大きくなるのは、１</a:t>
              </a:r>
              <a:r>
                <a:rPr kumimoji="1" lang="ja-JP" altLang="en-US" sz="2400" smtClean="0">
                  <a:solidFill>
                    <a:srgbClr val="002060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粒子励起状態の影響で、</a:t>
              </a:r>
              <a:endParaRPr kumimoji="1" lang="en-US" altLang="ja-JP" sz="24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  <a:p>
              <a:r>
                <a:rPr lang="ja-JP" altLang="en-US" sz="2400" dirty="0" smtClean="0">
                  <a:solidFill>
                    <a:srgbClr val="002060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エンタングルメントによるものではないと判明</a:t>
              </a:r>
              <a:endParaRPr kumimoji="1" lang="ja-JP" altLang="en-US" sz="2400" dirty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  <p:pic>
          <p:nvPicPr>
            <p:cNvPr id="16" name="Picture 15" descr="I:\21798.gif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7595" y="3789040"/>
              <a:ext cx="274320" cy="274320"/>
            </a:xfrm>
            <a:prstGeom prst="rect">
              <a:avLst/>
            </a:prstGeom>
            <a:noFill/>
          </p:spPr>
        </p:pic>
      </p:grpSp>
      <p:sp>
        <p:nvSpPr>
          <p:cNvPr id="18" name="テキスト ボックス 17"/>
          <p:cNvSpPr txBox="1"/>
          <p:nvPr/>
        </p:nvSpPr>
        <p:spPr>
          <a:xfrm>
            <a:off x="827584" y="323678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エンタングルメントの影響を見るためには、</a:t>
            </a:r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励起状態</a:t>
            </a:r>
            <a:endParaRPr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まで含めてエンタングルしていない状態と比べないと</a:t>
            </a:r>
            <a:endParaRPr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いけない</a:t>
            </a:r>
            <a:endParaRPr kumimoji="1" lang="ja-JP" altLang="en-US" sz="24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732240" y="786190"/>
            <a:ext cx="1417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B050"/>
                </a:solidFill>
                <a:latin typeface="Tahoma"/>
                <a:cs typeface="Tahoma"/>
              </a:rPr>
              <a:t>Kanno (2015)</a:t>
            </a:r>
            <a:endParaRPr kumimoji="1" lang="ja-JP" altLang="en-US" sz="16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" dur="indefinite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マルチバース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</a:t>
            </a:fld>
            <a:endParaRPr lang="en-US" altLang="ja-JP"/>
          </a:p>
        </p:txBody>
      </p:sp>
      <p:pic>
        <p:nvPicPr>
          <p:cNvPr id="4" name="Picture 13" descr="I:\multiverse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2909" t="4267" b="1991"/>
          <a:stretch>
            <a:fillRect/>
          </a:stretch>
        </p:blipFill>
        <p:spPr bwMode="auto">
          <a:xfrm>
            <a:off x="1295400" y="1641933"/>
            <a:ext cx="6408807" cy="42189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99792" y="514077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親宇宙</a:t>
            </a:r>
            <a:endParaRPr lang="en-US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190041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子供宇宙</a:t>
            </a:r>
            <a:endParaRPr lang="en-US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11760" y="2332459"/>
            <a:ext cx="0" cy="432048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21742" y="2116435"/>
            <a:ext cx="928212" cy="72008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7784" y="2332459"/>
            <a:ext cx="734254" cy="1152128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06196" y="192067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私たちの宇宙</a:t>
            </a:r>
            <a:endParaRPr lang="en-US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2156" y="379288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別の宇宙</a:t>
            </a:r>
            <a:endParaRPr lang="en-US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076056" y="4162213"/>
            <a:ext cx="144016" cy="432048"/>
          </a:xfrm>
          <a:prstGeom prst="straightConnector1">
            <a:avLst/>
          </a:prstGeom>
          <a:ln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12"/>
          <p:cNvSpPr txBox="1"/>
          <p:nvPr/>
        </p:nvSpPr>
        <p:spPr>
          <a:xfrm>
            <a:off x="5998464" y="5879013"/>
            <a:ext cx="174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ahoma"/>
                <a:cs typeface="Tahoma"/>
              </a:rPr>
              <a:t>© National Geographic</a:t>
            </a:r>
            <a:endParaRPr kumimoji="1" lang="ja-JP" altLang="en-US" sz="1200" dirty="0">
              <a:latin typeface="Tahoma"/>
              <a:cs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5616" y="6228020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これらの宇宙が、初期にエンタングルしていた可能性が出てきた</a:t>
            </a:r>
            <a:endParaRPr lang="en-US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9272" y="51383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（膨張）</a:t>
            </a:r>
            <a:endParaRPr lang="en-US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1115452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私たちの宇宙は１つで</a:t>
            </a:r>
            <a:r>
              <a:rPr lang="ja-JP" altLang="en-US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はなく、たくさん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ある宇宙の中の１つにすぎない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1586" y="6228020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私たちの宇宙で、その証拠を観測することはできるだろうか？</a:t>
            </a:r>
            <a:endParaRPr lang="en-US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605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20" grpId="1"/>
      <p:bldP spid="21" grpId="0"/>
      <p:bldP spid="26" grpId="1"/>
      <p:bldP spid="26" grpId="2"/>
      <p:bldP spid="5" grpId="0"/>
      <p:bldP spid="5" grpId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エンタングルしていない状態はどう表すか？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19</a:t>
            </a:fld>
            <a:endParaRPr lang="en-US" altLang="ja-JP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51520" y="980728"/>
            <a:ext cx="588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例</a:t>
            </a:r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電子ペアがエンタングルしていない状態（直積形）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036196"/>
              </p:ext>
            </p:extLst>
          </p:nvPr>
        </p:nvGraphicFramePr>
        <p:xfrm>
          <a:off x="1081088" y="1733550"/>
          <a:ext cx="575627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41" name="数式" r:id="rId4" imgW="3026160" imgH="447840" progId="Equation.3">
                  <p:embed/>
                </p:oleObj>
              </mc:Choice>
              <mc:Fallback>
                <p:oleObj name="数式" r:id="rId4" imgW="3026160" imgH="447840" progId="Equation.3">
                  <p:embed/>
                  <p:pic>
                    <p:nvPicPr>
                      <p:cNvPr id="0" name="Picture 6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1088" y="1733550"/>
                        <a:ext cx="5756275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グループ化 5"/>
          <p:cNvGrpSpPr/>
          <p:nvPr/>
        </p:nvGrpSpPr>
        <p:grpSpPr>
          <a:xfrm>
            <a:off x="1720677" y="1842170"/>
            <a:ext cx="758825" cy="631825"/>
            <a:chOff x="3779912" y="1789063"/>
            <a:chExt cx="758825" cy="631825"/>
          </a:xfrm>
        </p:grpSpPr>
        <p:graphicFrame>
          <p:nvGraphicFramePr>
            <p:cNvPr id="7" name="Object 3"/>
            <p:cNvGraphicFramePr>
              <a:graphicFrameLocks noChangeAspect="1"/>
            </p:cNvGraphicFramePr>
            <p:nvPr/>
          </p:nvGraphicFramePr>
          <p:xfrm>
            <a:off x="3779912" y="1789063"/>
            <a:ext cx="75882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3142" name="Equation" r:id="rId6" imgW="304433" imgH="253786" progId="Equation.DSMT4">
                    <p:embed/>
                  </p:oleObj>
                </mc:Choice>
                <mc:Fallback>
                  <p:oleObj name="Equation" r:id="rId6" imgW="304433" imgH="253786" progId="Equation.DSMT4">
                    <p:embed/>
                    <p:pic>
                      <p:nvPicPr>
                        <p:cNvPr id="0" name="Picture 6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912" y="1789063"/>
                          <a:ext cx="758825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グループ化 8"/>
            <p:cNvGrpSpPr/>
            <p:nvPr/>
          </p:nvGrpSpPr>
          <p:grpSpPr>
            <a:xfrm>
              <a:off x="3927850" y="1820838"/>
              <a:ext cx="428126" cy="528042"/>
              <a:chOff x="4286250" y="3047262"/>
              <a:chExt cx="428126" cy="528042"/>
            </a:xfrm>
          </p:grpSpPr>
          <p:pic>
            <p:nvPicPr>
              <p:cNvPr id="9" name="Picture 3" descr="C:\Users\Sugumi Kanno\shade test\sphere-green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286250" y="3203449"/>
                <a:ext cx="428126" cy="286803"/>
              </a:xfrm>
              <a:prstGeom prst="rect">
                <a:avLst/>
              </a:prstGeom>
              <a:noFill/>
            </p:spPr>
          </p:pic>
          <p:cxnSp>
            <p:nvCxnSpPr>
              <p:cNvPr id="10" name="直線コネクタ 9"/>
              <p:cNvCxnSpPr/>
              <p:nvPr/>
            </p:nvCxnSpPr>
            <p:spPr>
              <a:xfrm flipV="1">
                <a:off x="4471416" y="3465576"/>
                <a:ext cx="0" cy="109728"/>
              </a:xfrm>
              <a:prstGeom prst="line">
                <a:avLst/>
              </a:prstGeom>
              <a:ln w="1905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矢印コネクタ 10"/>
              <p:cNvCxnSpPr/>
              <p:nvPr/>
            </p:nvCxnSpPr>
            <p:spPr>
              <a:xfrm flipV="1">
                <a:off x="4471416" y="3047262"/>
                <a:ext cx="0" cy="201168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グループ化 11"/>
          <p:cNvGrpSpPr/>
          <p:nvPr/>
        </p:nvGrpSpPr>
        <p:grpSpPr>
          <a:xfrm>
            <a:off x="4850284" y="1842170"/>
            <a:ext cx="758825" cy="631825"/>
            <a:chOff x="3779912" y="1789063"/>
            <a:chExt cx="758825" cy="631825"/>
          </a:xfrm>
        </p:grpSpPr>
        <p:graphicFrame>
          <p:nvGraphicFramePr>
            <p:cNvPr id="13" name="Object 3"/>
            <p:cNvGraphicFramePr>
              <a:graphicFrameLocks noChangeAspect="1"/>
            </p:cNvGraphicFramePr>
            <p:nvPr/>
          </p:nvGraphicFramePr>
          <p:xfrm>
            <a:off x="3779912" y="1789063"/>
            <a:ext cx="75882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3143" name="Equation" r:id="rId9" imgW="304433" imgH="253786" progId="Equation.DSMT4">
                    <p:embed/>
                  </p:oleObj>
                </mc:Choice>
                <mc:Fallback>
                  <p:oleObj name="Equation" r:id="rId9" imgW="304433" imgH="253786" progId="Equation.DSMT4">
                    <p:embed/>
                    <p:pic>
                      <p:nvPicPr>
                        <p:cNvPr id="0" name="Picture 6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912" y="1789063"/>
                          <a:ext cx="758825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グループ化 8"/>
            <p:cNvGrpSpPr/>
            <p:nvPr/>
          </p:nvGrpSpPr>
          <p:grpSpPr>
            <a:xfrm>
              <a:off x="3927850" y="1820838"/>
              <a:ext cx="428126" cy="528042"/>
              <a:chOff x="4286250" y="3047262"/>
              <a:chExt cx="428126" cy="528042"/>
            </a:xfrm>
          </p:grpSpPr>
          <p:pic>
            <p:nvPicPr>
              <p:cNvPr id="15" name="Picture 3" descr="C:\Users\Sugumi Kanno\shade test\sphere-green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286250" y="3203449"/>
                <a:ext cx="428126" cy="286803"/>
              </a:xfrm>
              <a:prstGeom prst="rect">
                <a:avLst/>
              </a:prstGeom>
              <a:noFill/>
            </p:spPr>
          </p:pic>
          <p:cxnSp>
            <p:nvCxnSpPr>
              <p:cNvPr id="16" name="直線コネクタ 15"/>
              <p:cNvCxnSpPr/>
              <p:nvPr/>
            </p:nvCxnSpPr>
            <p:spPr>
              <a:xfrm flipV="1">
                <a:off x="4471416" y="3465576"/>
                <a:ext cx="0" cy="109728"/>
              </a:xfrm>
              <a:prstGeom prst="line">
                <a:avLst/>
              </a:prstGeom>
              <a:ln w="1905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 flipV="1">
                <a:off x="4471416" y="3047262"/>
                <a:ext cx="0" cy="201168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グループ化 17"/>
          <p:cNvGrpSpPr/>
          <p:nvPr/>
        </p:nvGrpSpPr>
        <p:grpSpPr>
          <a:xfrm>
            <a:off x="2834060" y="1842170"/>
            <a:ext cx="758825" cy="631825"/>
            <a:chOff x="3059113" y="2653159"/>
            <a:chExt cx="758825" cy="631825"/>
          </a:xfrm>
        </p:grpSpPr>
        <p:graphicFrame>
          <p:nvGraphicFramePr>
            <p:cNvPr id="19" name="オブジェクト 18"/>
            <p:cNvGraphicFramePr>
              <a:graphicFrameLocks noChangeAspect="1"/>
            </p:cNvGraphicFramePr>
            <p:nvPr/>
          </p:nvGraphicFramePr>
          <p:xfrm>
            <a:off x="3059113" y="2653159"/>
            <a:ext cx="75882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3144" name="Equation" r:id="rId10" imgW="304433" imgH="253786" progId="Equation.DSMT4">
                    <p:embed/>
                  </p:oleObj>
                </mc:Choice>
                <mc:Fallback>
                  <p:oleObj name="Equation" r:id="rId10" imgW="304433" imgH="253786" progId="Equation.DSMT4">
                    <p:embed/>
                    <p:pic>
                      <p:nvPicPr>
                        <p:cNvPr id="0" name="Picture 6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113" y="2653159"/>
                          <a:ext cx="758825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" name="グループ化 12"/>
            <p:cNvGrpSpPr/>
            <p:nvPr/>
          </p:nvGrpSpPr>
          <p:grpSpPr>
            <a:xfrm>
              <a:off x="3203848" y="2725167"/>
              <a:ext cx="428126" cy="484858"/>
              <a:chOff x="2819400" y="3117878"/>
              <a:chExt cx="428126" cy="484858"/>
            </a:xfrm>
          </p:grpSpPr>
          <p:pic>
            <p:nvPicPr>
              <p:cNvPr id="21" name="Picture 3" descr="C:\Users\Sugumi Kanno\shade test\sphere-green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19400" y="3206497"/>
                <a:ext cx="428126" cy="286803"/>
              </a:xfrm>
              <a:prstGeom prst="rect">
                <a:avLst/>
              </a:prstGeom>
              <a:noFill/>
            </p:spPr>
          </p:pic>
          <p:cxnSp>
            <p:nvCxnSpPr>
              <p:cNvPr id="22" name="直線矢印コネクタ 21"/>
              <p:cNvCxnSpPr/>
              <p:nvPr/>
            </p:nvCxnSpPr>
            <p:spPr>
              <a:xfrm flipV="1">
                <a:off x="2997190" y="3465576"/>
                <a:ext cx="0" cy="137160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V="1">
                <a:off x="3001452" y="3117878"/>
                <a:ext cx="0" cy="137160"/>
              </a:xfrm>
              <a:prstGeom prst="line">
                <a:avLst/>
              </a:prstGeom>
              <a:ln w="1905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グループ化 23"/>
          <p:cNvGrpSpPr/>
          <p:nvPr/>
        </p:nvGrpSpPr>
        <p:grpSpPr>
          <a:xfrm>
            <a:off x="5858396" y="1842170"/>
            <a:ext cx="758825" cy="631825"/>
            <a:chOff x="3059113" y="2653159"/>
            <a:chExt cx="758825" cy="631825"/>
          </a:xfrm>
        </p:grpSpPr>
        <p:graphicFrame>
          <p:nvGraphicFramePr>
            <p:cNvPr id="25" name="オブジェクト 24"/>
            <p:cNvGraphicFramePr>
              <a:graphicFrameLocks noChangeAspect="1"/>
            </p:cNvGraphicFramePr>
            <p:nvPr/>
          </p:nvGraphicFramePr>
          <p:xfrm>
            <a:off x="3059113" y="2653159"/>
            <a:ext cx="758825" cy="631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3145" name="Equation" r:id="rId11" imgW="304433" imgH="253786" progId="Equation.DSMT4">
                    <p:embed/>
                  </p:oleObj>
                </mc:Choice>
                <mc:Fallback>
                  <p:oleObj name="Equation" r:id="rId11" imgW="304433" imgH="253786" progId="Equation.DSMT4">
                    <p:embed/>
                    <p:pic>
                      <p:nvPicPr>
                        <p:cNvPr id="0" name="Picture 6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113" y="2653159"/>
                          <a:ext cx="758825" cy="6318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6" name="グループ化 12"/>
            <p:cNvGrpSpPr/>
            <p:nvPr/>
          </p:nvGrpSpPr>
          <p:grpSpPr>
            <a:xfrm>
              <a:off x="3203848" y="2725167"/>
              <a:ext cx="428126" cy="484858"/>
              <a:chOff x="2819400" y="3117878"/>
              <a:chExt cx="428126" cy="484858"/>
            </a:xfrm>
          </p:grpSpPr>
          <p:pic>
            <p:nvPicPr>
              <p:cNvPr id="27" name="Picture 3" descr="C:\Users\Sugumi Kanno\shade test\sphere-green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19400" y="3206497"/>
                <a:ext cx="428126" cy="286803"/>
              </a:xfrm>
              <a:prstGeom prst="rect">
                <a:avLst/>
              </a:prstGeom>
              <a:noFill/>
            </p:spPr>
          </p:pic>
          <p:cxnSp>
            <p:nvCxnSpPr>
              <p:cNvPr id="28" name="直線矢印コネクタ 27"/>
              <p:cNvCxnSpPr/>
              <p:nvPr/>
            </p:nvCxnSpPr>
            <p:spPr>
              <a:xfrm flipV="1">
                <a:off x="2997190" y="3465576"/>
                <a:ext cx="0" cy="137160"/>
              </a:xfrm>
              <a:prstGeom prst="straightConnector1">
                <a:avLst/>
              </a:prstGeom>
              <a:ln w="19050">
                <a:solidFill>
                  <a:srgbClr val="FF0066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flipV="1">
                <a:off x="3001452" y="3117878"/>
                <a:ext cx="0" cy="137160"/>
              </a:xfrm>
              <a:prstGeom prst="line">
                <a:avLst/>
              </a:prstGeom>
              <a:ln w="19050">
                <a:solidFill>
                  <a:srgbClr val="FF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4" descr="G:\astronaut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32240" y="2276872"/>
            <a:ext cx="229191" cy="229191"/>
          </a:xfrm>
          <a:prstGeom prst="rect">
            <a:avLst/>
          </a:prstGeom>
          <a:noFill/>
        </p:spPr>
      </p:pic>
      <p:pic>
        <p:nvPicPr>
          <p:cNvPr id="31" name="Picture 232" descr="G:\242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79712" y="1574696"/>
            <a:ext cx="198120" cy="198120"/>
          </a:xfrm>
          <a:prstGeom prst="rect">
            <a:avLst/>
          </a:prstGeom>
          <a:noFill/>
        </p:spPr>
      </p:pic>
      <p:sp>
        <p:nvSpPr>
          <p:cNvPr id="32" name="角丸四角形 31"/>
          <p:cNvSpPr/>
          <p:nvPr/>
        </p:nvSpPr>
        <p:spPr>
          <a:xfrm>
            <a:off x="1691680" y="1844824"/>
            <a:ext cx="720080" cy="648072"/>
          </a:xfrm>
          <a:prstGeom prst="roundRect">
            <a:avLst/>
          </a:prstGeom>
          <a:solidFill>
            <a:srgbClr val="00206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icture 1" descr="G:\icon_114770_256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076056" y="1528976"/>
            <a:ext cx="243840" cy="243840"/>
          </a:xfrm>
          <a:prstGeom prst="rect">
            <a:avLst/>
          </a:prstGeom>
          <a:noFill/>
        </p:spPr>
      </p:pic>
      <p:pic>
        <p:nvPicPr>
          <p:cNvPr id="34" name="Picture 1" descr="G:\icon_114770_256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84168" y="1528976"/>
            <a:ext cx="243840" cy="243840"/>
          </a:xfrm>
          <a:prstGeom prst="rect">
            <a:avLst/>
          </a:prstGeom>
          <a:noFill/>
        </p:spPr>
      </p:pic>
      <p:pic>
        <p:nvPicPr>
          <p:cNvPr id="35" name="Picture 232" descr="G:\242.gif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31840" y="1556792"/>
            <a:ext cx="198120" cy="198120"/>
          </a:xfrm>
          <a:prstGeom prst="rect">
            <a:avLst/>
          </a:prstGeom>
          <a:noFill/>
        </p:spPr>
      </p:pic>
      <p:sp>
        <p:nvSpPr>
          <p:cNvPr id="36" name="角丸四角形 35"/>
          <p:cNvSpPr/>
          <p:nvPr/>
        </p:nvSpPr>
        <p:spPr>
          <a:xfrm>
            <a:off x="2843808" y="1826920"/>
            <a:ext cx="720080" cy="648072"/>
          </a:xfrm>
          <a:prstGeom prst="roundRect">
            <a:avLst/>
          </a:prstGeom>
          <a:solidFill>
            <a:srgbClr val="00206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2820" y="2924944"/>
            <a:ext cx="928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もし私たちの宇宙</a:t>
            </a:r>
            <a:r>
              <a:rPr lang="en-US" altLang="ja-JP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(1)</a:t>
            </a:r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がもう１つの宇宙</a:t>
            </a:r>
            <a:r>
              <a:rPr lang="en-US" altLang="ja-JP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(2)</a:t>
            </a:r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と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エンタングルしていない状態</a:t>
            </a:r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で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生まれたら</a:t>
            </a:r>
            <a:endParaRPr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aphicFrame>
        <p:nvGraphicFramePr>
          <p:cNvPr id="2857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853852"/>
              </p:ext>
            </p:extLst>
          </p:nvPr>
        </p:nvGraphicFramePr>
        <p:xfrm>
          <a:off x="1870075" y="3633788"/>
          <a:ext cx="4475163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46" name="数式" r:id="rId15" imgW="2532240" imgH="292320" progId="Equation.3">
                  <p:embed/>
                </p:oleObj>
              </mc:Choice>
              <mc:Fallback>
                <p:oleObj name="数式" r:id="rId15" imgW="2532240" imgH="292320" progId="Equation.3">
                  <p:embed/>
                  <p:pic>
                    <p:nvPicPr>
                      <p:cNvPr id="0" name="Picture 6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0075" y="3633788"/>
                        <a:ext cx="4475163" cy="544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688369"/>
              </p:ext>
            </p:extLst>
          </p:nvPr>
        </p:nvGraphicFramePr>
        <p:xfrm>
          <a:off x="5067300" y="3648075"/>
          <a:ext cx="881063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47" name="数式" r:id="rId17" imgW="484560" imgH="264960" progId="Equation.3">
                  <p:embed/>
                </p:oleObj>
              </mc:Choice>
              <mc:Fallback>
                <p:oleObj name="数式" r:id="rId17" imgW="484560" imgH="264960" progId="Equation.3">
                  <p:embed/>
                  <p:pic>
                    <p:nvPicPr>
                      <p:cNvPr id="0" name="Picture 6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7300" y="3648075"/>
                        <a:ext cx="881063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57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7596449"/>
              </p:ext>
            </p:extLst>
          </p:nvPr>
        </p:nvGraphicFramePr>
        <p:xfrm>
          <a:off x="4600575" y="3652838"/>
          <a:ext cx="514350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48" name="数式" r:id="rId19" imgW="264960" imgH="264960" progId="Equation.3">
                  <p:embed/>
                </p:oleObj>
              </mc:Choice>
              <mc:Fallback>
                <p:oleObj name="数式" r:id="rId19" imgW="264960" imgH="264960" progId="Equation.3">
                  <p:embed/>
                  <p:pic>
                    <p:nvPicPr>
                      <p:cNvPr id="0" name="Picture 6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575" y="3652838"/>
                        <a:ext cx="514350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127127"/>
              </p:ext>
            </p:extLst>
          </p:nvPr>
        </p:nvGraphicFramePr>
        <p:xfrm>
          <a:off x="4164682" y="5168900"/>
          <a:ext cx="2017713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49" name="数式" r:id="rId21" imgW="1270000" imgH="317500" progId="Equation.3">
                  <p:embed/>
                </p:oleObj>
              </mc:Choice>
              <mc:Fallback>
                <p:oleObj name="数式" r:id="rId21" imgW="1270000" imgH="317500" progId="Equation.3">
                  <p:embed/>
                  <p:pic>
                    <p:nvPicPr>
                      <p:cNvPr id="0" name="Picture 6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682" y="5168900"/>
                        <a:ext cx="2017713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オブジェクト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354221"/>
              </p:ext>
            </p:extLst>
          </p:nvPr>
        </p:nvGraphicFramePr>
        <p:xfrm>
          <a:off x="2051720" y="5256213"/>
          <a:ext cx="12223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150" name="数式" r:id="rId23" imgW="774700" imgH="254000" progId="Equation.3">
                  <p:embed/>
                </p:oleObj>
              </mc:Choice>
              <mc:Fallback>
                <p:oleObj name="数式" r:id="rId23" imgW="774700" imgH="254000" progId="Equation.3">
                  <p:embed/>
                  <p:pic>
                    <p:nvPicPr>
                      <p:cNvPr id="0" name="Picture 6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5256213"/>
                        <a:ext cx="122237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テキスト ボックス 49"/>
          <p:cNvSpPr txBox="1"/>
          <p:nvPr/>
        </p:nvSpPr>
        <p:spPr>
          <a:xfrm>
            <a:off x="359673" y="457183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確率保存より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51" name="右大かっこ 50"/>
          <p:cNvSpPr/>
          <p:nvPr/>
        </p:nvSpPr>
        <p:spPr>
          <a:xfrm rot="5400000">
            <a:off x="3986935" y="3492007"/>
            <a:ext cx="144016" cy="1458162"/>
          </a:xfrm>
          <a:prstGeom prst="rightBracket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右大かっこ 51"/>
          <p:cNvSpPr/>
          <p:nvPr/>
        </p:nvSpPr>
        <p:spPr>
          <a:xfrm rot="5400000">
            <a:off x="3959932" y="2600908"/>
            <a:ext cx="144016" cy="3240360"/>
          </a:xfrm>
          <a:prstGeom prst="rightBracket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95536" y="4571836"/>
            <a:ext cx="7279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エンタングルしていない状態は更に２つの状態が増える</a:t>
            </a:r>
            <a:r>
              <a:rPr kumimoji="1" lang="en-US" altLang="ja-JP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(</a:t>
            </a:r>
            <a:r>
              <a:rPr kumimoji="1" lang="ja-JP" altLang="en-US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非対角成分</a:t>
            </a:r>
            <a:r>
              <a:rPr kumimoji="1" lang="en-US" altLang="ja-JP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)</a:t>
            </a:r>
            <a:endParaRPr kumimoji="1" lang="ja-JP" altLang="en-US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2186439" y="5229200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非対角</a:t>
            </a:r>
            <a:r>
              <a:rPr lang="ja-JP" altLang="en-US" sz="240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成分は量子干渉を表す</a:t>
            </a:r>
            <a:endParaRPr kumimoji="1" lang="ja-JP" altLang="en-US" sz="24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8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85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85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6" grpId="0" animBg="1"/>
      <p:bldP spid="36" grpId="1" animBg="1"/>
      <p:bldP spid="37" grpId="0"/>
      <p:bldP spid="50" grpId="0"/>
      <p:bldP spid="50" grpId="1"/>
      <p:bldP spid="51" grpId="0" animBg="1"/>
      <p:bldP spid="52" grpId="1" animBg="1"/>
      <p:bldP spid="53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量子干渉？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20</a:t>
            </a:fld>
            <a:endParaRPr lang="en-US" altLang="ja-JP"/>
          </a:p>
        </p:txBody>
      </p:sp>
      <p:pic>
        <p:nvPicPr>
          <p:cNvPr id="268289" name="Picture 1" descr="G:\Double-sli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5" y="980728"/>
            <a:ext cx="3819525" cy="1828800"/>
          </a:xfrm>
          <a:prstGeom prst="rect">
            <a:avLst/>
          </a:prstGeom>
          <a:noFill/>
        </p:spPr>
      </p:pic>
      <p:pic>
        <p:nvPicPr>
          <p:cNvPr id="268290" name="Picture 2" descr="G:\2slit-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2357" y="3066435"/>
            <a:ext cx="5485947" cy="3170877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5796136" y="6320353"/>
            <a:ext cx="1439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© Akira </a:t>
            </a:r>
            <a:r>
              <a:rPr lang="en-US" altLang="ja-JP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Tonomura</a:t>
            </a:r>
            <a:endParaRPr kumimoji="1" lang="ja-JP" altLang="en-US" sz="12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68291" name="Picture 3" descr="G:\2slit-b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9656" y="3090672"/>
            <a:ext cx="5485947" cy="3145276"/>
          </a:xfrm>
          <a:prstGeom prst="rect">
            <a:avLst/>
          </a:prstGeom>
          <a:noFill/>
        </p:spPr>
      </p:pic>
      <p:pic>
        <p:nvPicPr>
          <p:cNvPr id="268292" name="Picture 4" descr="G:\2slit-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19656" y="3127248"/>
            <a:ext cx="5485947" cy="3108703"/>
          </a:xfrm>
          <a:prstGeom prst="rect">
            <a:avLst/>
          </a:prstGeom>
          <a:noFill/>
        </p:spPr>
      </p:pic>
      <p:pic>
        <p:nvPicPr>
          <p:cNvPr id="268293" name="Picture 5" descr="G:\2slit-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19656" y="3090672"/>
            <a:ext cx="5485947" cy="3141619"/>
          </a:xfrm>
          <a:prstGeom prst="rect">
            <a:avLst/>
          </a:prstGeom>
          <a:noFill/>
        </p:spPr>
      </p:pic>
      <p:pic>
        <p:nvPicPr>
          <p:cNvPr id="268294" name="Picture 6" descr="G:\2slit-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19656" y="3090672"/>
            <a:ext cx="5485947" cy="3145276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950297" y="3052117"/>
            <a:ext cx="73661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この量子の性質が、パワースペクトラムの</a:t>
            </a:r>
            <a:endParaRPr kumimoji="1" lang="en-US" altLang="ja-JP" sz="28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kumimoji="1" lang="ja-JP" altLang="en-US" sz="28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小さいスケールに、振動的振る舞いを与える</a:t>
            </a:r>
            <a:endParaRPr kumimoji="1" lang="en-US" altLang="ja-JP" sz="28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8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ことが分かった。</a:t>
            </a:r>
            <a:endParaRPr kumimoji="1" lang="ja-JP" altLang="en-US" sz="28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45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9" dur="indefinite"/>
                                        <p:tgtEl>
                                          <p:spTgt spid="26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5" dur="indefinite"/>
                                        <p:tgtEl>
                                          <p:spTgt spid="268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8" dur="indefinite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1" dur="indefinite"/>
                                        <p:tgtEl>
                                          <p:spTgt spid="268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4" dur="indefinite"/>
                                        <p:tgtEl>
                                          <p:spTgt spid="26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682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7" dur="indefinite"/>
                                        <p:tgtEl>
                                          <p:spTgt spid="268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小さいスケールにおける量子ゆらぎのスペクトラム</a:t>
            </a:r>
            <a:endParaRPr kumimoji="1" lang="ja-JP" alt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21</a:t>
            </a:fld>
            <a:endParaRPr lang="en-US" altLang="ja-JP"/>
          </a:p>
        </p:txBody>
      </p:sp>
      <p:graphicFrame>
        <p:nvGraphicFramePr>
          <p:cNvPr id="3153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542841"/>
              </p:ext>
            </p:extLst>
          </p:nvPr>
        </p:nvGraphicFramePr>
        <p:xfrm>
          <a:off x="625475" y="1511300"/>
          <a:ext cx="1654175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192" name="数式" r:id="rId4" imgW="905040" imgH="493560" progId="Equation.3">
                  <p:embed/>
                </p:oleObj>
              </mc:Choice>
              <mc:Fallback>
                <p:oleObj name="数式" r:id="rId4" imgW="905040" imgH="493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1511300"/>
                        <a:ext cx="1654175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51520" y="105273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インフレーション理論では</a:t>
            </a:r>
            <a:endParaRPr lang="en-US" altLang="ja-JP" dirty="0" smtClean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99792" y="1783080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: 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平坦なスペクトラム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6032" y="285293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最大エンタングル状態の場合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aphicFrame>
        <p:nvGraphicFramePr>
          <p:cNvPr id="31539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6534022"/>
              </p:ext>
            </p:extLst>
          </p:nvPr>
        </p:nvGraphicFramePr>
        <p:xfrm>
          <a:off x="590550" y="3333750"/>
          <a:ext cx="204946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193" name="数式" r:id="rId6" imgW="1115280" imgH="493560" progId="Equation.3">
                  <p:embed/>
                </p:oleObj>
              </mc:Choice>
              <mc:Fallback>
                <p:oleObj name="数式" r:id="rId6" imgW="1115280" imgH="493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3333750"/>
                        <a:ext cx="2049463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256032" y="486916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エンタングル状態でない場合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aphicFrame>
        <p:nvGraphicFramePr>
          <p:cNvPr id="3153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826136"/>
              </p:ext>
            </p:extLst>
          </p:nvPr>
        </p:nvGraphicFramePr>
        <p:xfrm>
          <a:off x="615950" y="5408613"/>
          <a:ext cx="3221038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194" name="数式" r:id="rId8" imgW="1782720" imgH="493560" progId="Equation.3">
                  <p:embed/>
                </p:oleObj>
              </mc:Choice>
              <mc:Fallback>
                <p:oleObj name="数式" r:id="rId8" imgW="1782720" imgH="493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0" y="5408613"/>
                        <a:ext cx="3221038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54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858121"/>
              </p:ext>
            </p:extLst>
          </p:nvPr>
        </p:nvGraphicFramePr>
        <p:xfrm>
          <a:off x="5309498" y="1854200"/>
          <a:ext cx="284163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195" name="数式" r:id="rId10" imgW="164520" imgH="136800" progId="Equation.3">
                  <p:embed/>
                </p:oleObj>
              </mc:Choice>
              <mc:Fallback>
                <p:oleObj name="数式" r:id="rId10" imgW="164520" imgH="13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9498" y="1854200"/>
                        <a:ext cx="284163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5525522" y="178308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ハッブルパラメーター</a:t>
            </a:r>
          </a:p>
        </p:txBody>
      </p:sp>
      <p:sp>
        <p:nvSpPr>
          <p:cNvPr id="16" name="円/楕円 15"/>
          <p:cNvSpPr/>
          <p:nvPr/>
        </p:nvSpPr>
        <p:spPr>
          <a:xfrm>
            <a:off x="1403648" y="3630168"/>
            <a:ext cx="274320" cy="365760"/>
          </a:xfrm>
          <a:prstGeom prst="ellipse">
            <a:avLst/>
          </a:prstGeom>
          <a:solidFill>
            <a:srgbClr val="00B050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31640" y="4376137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１粒子励起状態によるもの</a:t>
            </a:r>
            <a:endParaRPr kumimoji="1" lang="ja-JP" altLang="en-US" sz="1200" dirty="0">
              <a:solidFill>
                <a:srgbClr val="00B05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99792" y="362102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ja-JP" alt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振幅</a:t>
            </a:r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が増大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 flipV="1">
            <a:off x="1525047" y="4005064"/>
            <a:ext cx="0" cy="360040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角丸四角形 22"/>
          <p:cNvSpPr/>
          <p:nvPr/>
        </p:nvSpPr>
        <p:spPr>
          <a:xfrm>
            <a:off x="1979712" y="5661248"/>
            <a:ext cx="792088" cy="432048"/>
          </a:xfrm>
          <a:prstGeom prst="roundRect">
            <a:avLst/>
          </a:prstGeom>
          <a:solidFill>
            <a:srgbClr val="FF505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218353" y="6464369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量子干渉によるもの</a:t>
            </a:r>
            <a:endParaRPr kumimoji="1" lang="ja-JP" altLang="en-US" sz="12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2411760" y="6093296"/>
            <a:ext cx="0" cy="360040"/>
          </a:xfrm>
          <a:prstGeom prst="straightConnector1">
            <a:avLst/>
          </a:prstGeom>
          <a:ln>
            <a:solidFill>
              <a:srgbClr val="FF0066"/>
            </a:solidFill>
            <a:prstDash val="sys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グループ化 25"/>
          <p:cNvGrpSpPr/>
          <p:nvPr/>
        </p:nvGrpSpPr>
        <p:grpSpPr>
          <a:xfrm>
            <a:off x="5892270" y="5733256"/>
            <a:ext cx="1992098" cy="425069"/>
            <a:chOff x="4594225" y="5705856"/>
            <a:chExt cx="1992098" cy="425069"/>
          </a:xfrm>
        </p:grpSpPr>
        <p:graphicFrame>
          <p:nvGraphicFramePr>
            <p:cNvPr id="315401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135532"/>
                </p:ext>
              </p:extLst>
            </p:nvPr>
          </p:nvGraphicFramePr>
          <p:xfrm>
            <a:off x="4594225" y="5715000"/>
            <a:ext cx="284163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196" name="数式" r:id="rId12" imgW="155160" imgH="228240" progId="Equation.3">
                    <p:embed/>
                  </p:oleObj>
                </mc:Choice>
                <mc:Fallback>
                  <p:oleObj name="数式" r:id="rId12" imgW="155160" imgH="228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4225" y="5715000"/>
                          <a:ext cx="284163" cy="415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7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テキスト ボックス 26"/>
            <p:cNvSpPr txBox="1"/>
            <p:nvPr/>
          </p:nvSpPr>
          <p:spPr>
            <a:xfrm>
              <a:off x="4862774" y="5705856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: </a:t>
              </a:r>
              <a:r>
                <a:rPr lang="ja-JP" altLang="en-US" dirty="0" smtClean="0"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パラメーター</a:t>
              </a:r>
              <a:endParaRPr kumimoji="1"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3923928" y="572396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ja-JP" alt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振動項が入る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aphicFrame>
        <p:nvGraphicFramePr>
          <p:cNvPr id="311417" name="Object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03249"/>
              </p:ext>
            </p:extLst>
          </p:nvPr>
        </p:nvGraphicFramePr>
        <p:xfrm>
          <a:off x="611560" y="3321050"/>
          <a:ext cx="28829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197" name="数式" r:id="rId14" imgW="1563120" imgH="493560" progId="Equation.3">
                  <p:embed/>
                </p:oleObj>
              </mc:Choice>
              <mc:Fallback>
                <p:oleObj name="数式" r:id="rId14" imgW="1563120" imgH="493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321050"/>
                        <a:ext cx="288290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テキスト ボックス 28"/>
          <p:cNvSpPr txBox="1"/>
          <p:nvPr/>
        </p:nvSpPr>
        <p:spPr>
          <a:xfrm>
            <a:off x="251520" y="2843644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一般のエンタングル状態の場合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32391" y="3635732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スケールに依存して増大する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20841" y="3174067"/>
            <a:ext cx="7263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スケールに依存した振動的振る舞いが宇宙が初期に</a:t>
            </a:r>
            <a:endParaRPr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kumimoji="1"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エンタングルしていたかどうかを区別することが</a:t>
            </a:r>
            <a:endParaRPr kumimoji="1"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分かった</a:t>
            </a:r>
            <a:endParaRPr kumimoji="1" lang="ja-JP" altLang="en-US" sz="24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004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15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1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7" dur="indefinite"/>
                                        <p:tgtEl>
                                          <p:spTgt spid="3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3114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99" dur="indefinite"/>
                                        <p:tgtEl>
                                          <p:spTgt spid="31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5" dur="indefinite"/>
                                        <p:tgtEl>
                                          <p:spTgt spid="3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3153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1" dur="indefinite"/>
                                        <p:tgtEl>
                                          <p:spTgt spid="3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1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26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  <p:bldP spid="12" grpId="0"/>
      <p:bldP spid="12" grpId="1"/>
      <p:bldP spid="15" grpId="0"/>
      <p:bldP spid="16" grpId="0" animBg="1"/>
      <p:bldP spid="16" grpId="1" animBg="1"/>
      <p:bldP spid="17" grpId="0"/>
      <p:bldP spid="17" grpId="1"/>
      <p:bldP spid="18" grpId="0"/>
      <p:bldP spid="18" grpId="1"/>
      <p:bldP spid="23" grpId="0" animBg="1"/>
      <p:bldP spid="23" grpId="1" animBg="1"/>
      <p:bldP spid="24" grpId="0"/>
      <p:bldP spid="24" grpId="1"/>
      <p:bldP spid="28" grpId="0"/>
      <p:bldP spid="28" grpId="1"/>
      <p:bldP spid="29" grpId="0"/>
      <p:bldP spid="29" grpId="1"/>
      <p:bldP spid="31" grpId="0"/>
      <p:bldP spid="31" grpId="1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振動するスペクトラムの例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22</a:t>
            </a:fld>
            <a:endParaRPr lang="en-US" altLang="ja-JP"/>
          </a:p>
        </p:txBody>
      </p:sp>
      <p:pic>
        <p:nvPicPr>
          <p:cNvPr id="4" name="図 3" descr="fl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7645"/>
            <a:ext cx="7315565" cy="4535651"/>
          </a:xfrm>
          <a:prstGeom prst="rect">
            <a:avLst/>
          </a:prstGeom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093304"/>
              </p:ext>
            </p:extLst>
          </p:nvPr>
        </p:nvGraphicFramePr>
        <p:xfrm>
          <a:off x="706438" y="935038"/>
          <a:ext cx="134302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64" name="数式" r:id="rId5" imgW="647700" imgH="279400" progId="Equation.3">
                  <p:embed/>
                </p:oleObj>
              </mc:Choice>
              <mc:Fallback>
                <p:oleObj name="数式" r:id="rId5" imgW="6477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935038"/>
                        <a:ext cx="1343025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487874"/>
              </p:ext>
            </p:extLst>
          </p:nvPr>
        </p:nvGraphicFramePr>
        <p:xfrm>
          <a:off x="8337550" y="5480050"/>
          <a:ext cx="360363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65" name="数式" r:id="rId7" imgW="127000" imgH="177800" progId="Equation.3">
                  <p:embed/>
                </p:oleObj>
              </mc:Choice>
              <mc:Fallback>
                <p:oleObj name="数式" r:id="rId7" imgW="127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7550" y="5480050"/>
                        <a:ext cx="360363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 descr="oscillation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7315565" cy="4535651"/>
          </a:xfrm>
          <a:prstGeom prst="rect">
            <a:avLst/>
          </a:prstGeom>
        </p:spPr>
      </p:pic>
      <p:pic>
        <p:nvPicPr>
          <p:cNvPr id="8" name="図 7" descr="oscillation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4480"/>
            <a:ext cx="7315565" cy="453565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910162" y="3246075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更にインフレーション終了後の宇宙の進化の振る舞い</a:t>
            </a:r>
            <a:endParaRPr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も考慮に入れれば、、、</a:t>
            </a:r>
            <a:endParaRPr lang="ja-JP" altLang="en-US" sz="24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75850" y="4293096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smtClean="0">
                <a:solidFill>
                  <a:srgbClr val="0033CC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インフレーション宇宙</a:t>
            </a:r>
            <a:endParaRPr kumimoji="1" lang="ja-JP" altLang="en-US" sz="1600" dirty="0">
              <a:solidFill>
                <a:srgbClr val="0033CC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31640" y="6197242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ただし、振幅が小さいと平坦なスペクトラムと区別できない</a:t>
            </a:r>
            <a:endParaRPr kumimoji="1" lang="ja-JP" altLang="en-US" sz="2000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0896" y="6093296"/>
            <a:ext cx="8135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もっと具体的なインフレーションモデルを考えれば、もっと具体的な</a:t>
            </a:r>
            <a:endParaRPr kumimoji="1" lang="en-US" altLang="ja-JP" sz="2000" dirty="0" smtClean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kumimoji="1" lang="ja-JP" altLang="en-US" sz="20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スペクトラムを予言できる</a:t>
            </a:r>
            <a:endParaRPr kumimoji="1" lang="ja-JP" altLang="en-US" sz="2000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379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6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1" grpId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1520" y="836712"/>
            <a:ext cx="8539582" cy="5280660"/>
            <a:chOff x="251520" y="836712"/>
            <a:chExt cx="8539582" cy="5280660"/>
          </a:xfrm>
        </p:grpSpPr>
        <p:grpSp>
          <p:nvGrpSpPr>
            <p:cNvPr id="4" name="グループ化 11"/>
            <p:cNvGrpSpPr/>
            <p:nvPr/>
          </p:nvGrpSpPr>
          <p:grpSpPr>
            <a:xfrm>
              <a:off x="251520" y="836712"/>
              <a:ext cx="8539582" cy="5280660"/>
              <a:chOff x="251520" y="1124744"/>
              <a:chExt cx="8539582" cy="5280660"/>
            </a:xfrm>
          </p:grpSpPr>
          <p:pic>
            <p:nvPicPr>
              <p:cNvPr id="297986" name="Picture 2" descr="G:\Planck_power_spectrum_orig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1520" y="1124744"/>
                <a:ext cx="8539582" cy="5280660"/>
              </a:xfrm>
              <a:prstGeom prst="rect">
                <a:avLst/>
              </a:prstGeom>
              <a:noFill/>
            </p:spPr>
          </p:pic>
          <p:sp>
            <p:nvSpPr>
              <p:cNvPr id="5" name="テキスト ボックス 4"/>
              <p:cNvSpPr txBox="1"/>
              <p:nvPr/>
            </p:nvSpPr>
            <p:spPr>
              <a:xfrm>
                <a:off x="5580112" y="5877272"/>
                <a:ext cx="25998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latin typeface="Tahoma"/>
                    <a:cs typeface="Tahoma"/>
                  </a:rPr>
                  <a:t>© ESA and the Planck collaboration</a:t>
                </a:r>
                <a:endParaRPr lang="ja-JP" altLang="en-US" sz="1200" dirty="0">
                  <a:latin typeface="Tahoma"/>
                  <a:cs typeface="Tahoma"/>
                </a:endParaRPr>
              </a:p>
            </p:txBody>
          </p:sp>
          <p:cxnSp>
            <p:nvCxnSpPr>
              <p:cNvPr id="7" name="直線コネクタ 6"/>
              <p:cNvCxnSpPr/>
              <p:nvPr/>
            </p:nvCxnSpPr>
            <p:spPr>
              <a:xfrm>
                <a:off x="5148064" y="2578608"/>
                <a:ext cx="648072" cy="0"/>
              </a:xfrm>
              <a:prstGeom prst="line">
                <a:avLst/>
              </a:prstGeom>
              <a:ln>
                <a:solidFill>
                  <a:srgbClr val="0099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テキスト ボックス 7"/>
              <p:cNvSpPr txBox="1"/>
              <p:nvPr/>
            </p:nvSpPr>
            <p:spPr>
              <a:xfrm>
                <a:off x="5868144" y="2420888"/>
                <a:ext cx="22621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200" dirty="0"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インフレーション理論の予言</a:t>
                </a:r>
              </a:p>
            </p:txBody>
          </p:sp>
          <p:sp>
            <p:nvSpPr>
              <p:cNvPr id="9" name="円/楕円 8"/>
              <p:cNvSpPr/>
              <p:nvPr/>
            </p:nvSpPr>
            <p:spPr>
              <a:xfrm>
                <a:off x="5724128" y="281635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5879592" y="2708920"/>
                <a:ext cx="6463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200" dirty="0"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観測値</a:t>
                </a:r>
              </a:p>
            </p:txBody>
          </p:sp>
        </p:grpSp>
        <p:grpSp>
          <p:nvGrpSpPr>
            <p:cNvPr id="20" name="グループ化 12"/>
            <p:cNvGrpSpPr/>
            <p:nvPr/>
          </p:nvGrpSpPr>
          <p:grpSpPr>
            <a:xfrm>
              <a:off x="1664208" y="5352288"/>
              <a:ext cx="2337532" cy="332232"/>
              <a:chOff x="1237488" y="6248400"/>
              <a:chExt cx="2337532" cy="332232"/>
            </a:xfrm>
          </p:grpSpPr>
          <p:sp>
            <p:nvSpPr>
              <p:cNvPr id="21" name="ストライプ矢印 13"/>
              <p:cNvSpPr/>
              <p:nvPr/>
            </p:nvSpPr>
            <p:spPr>
              <a:xfrm rot="10800000">
                <a:off x="1237488" y="6248400"/>
                <a:ext cx="960120" cy="332232"/>
              </a:xfrm>
              <a:prstGeom prst="stripedRightArrow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14"/>
              <p:cNvSpPr txBox="1"/>
              <p:nvPr/>
            </p:nvSpPr>
            <p:spPr>
              <a:xfrm>
                <a:off x="2133600" y="6254496"/>
                <a:ext cx="1441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 smtClean="0">
                    <a:solidFill>
                      <a:srgbClr val="0033CC"/>
                    </a:solidFill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大きいスケール</a:t>
                </a:r>
                <a:endParaRPr kumimoji="1" lang="ja-JP" altLang="en-US" sz="1400" dirty="0">
                  <a:solidFill>
                    <a:srgbClr val="0033CC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endParaRPr>
              </a:p>
            </p:txBody>
          </p:sp>
        </p:grpSp>
        <p:grpSp>
          <p:nvGrpSpPr>
            <p:cNvPr id="23" name="グループ化 15"/>
            <p:cNvGrpSpPr/>
            <p:nvPr/>
          </p:nvGrpSpPr>
          <p:grpSpPr>
            <a:xfrm>
              <a:off x="5724144" y="5319348"/>
              <a:ext cx="2334768" cy="332232"/>
              <a:chOff x="5724144" y="6245352"/>
              <a:chExt cx="2334768" cy="332232"/>
            </a:xfrm>
          </p:grpSpPr>
          <p:sp>
            <p:nvSpPr>
              <p:cNvPr id="24" name="ストライプ矢印 16"/>
              <p:cNvSpPr/>
              <p:nvPr/>
            </p:nvSpPr>
            <p:spPr>
              <a:xfrm>
                <a:off x="7098792" y="6245352"/>
                <a:ext cx="960120" cy="332232"/>
              </a:xfrm>
              <a:prstGeom prst="stripedRightArrow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テキスト ボックス 17"/>
              <p:cNvSpPr txBox="1"/>
              <p:nvPr/>
            </p:nvSpPr>
            <p:spPr>
              <a:xfrm>
                <a:off x="5724144" y="6247812"/>
                <a:ext cx="14414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 smtClean="0">
                    <a:solidFill>
                      <a:srgbClr val="0033CC"/>
                    </a:solidFill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小さいスケール</a:t>
                </a:r>
                <a:endParaRPr kumimoji="1" lang="ja-JP" altLang="en-US" sz="1400" dirty="0">
                  <a:solidFill>
                    <a:srgbClr val="0033CC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endParaRPr>
              </a:p>
            </p:txBody>
          </p:sp>
        </p:grp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温度ゆらぎのパワースペクトラム</a:t>
            </a:r>
            <a:endParaRPr kumimoji="1" lang="ja-JP" alt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23</a:t>
            </a:fld>
            <a:endParaRPr lang="en-US" altLang="ja-JP"/>
          </a:p>
        </p:txBody>
      </p:sp>
      <p:grpSp>
        <p:nvGrpSpPr>
          <p:cNvPr id="18" name="グループ化 17"/>
          <p:cNvGrpSpPr/>
          <p:nvPr/>
        </p:nvGrpSpPr>
        <p:grpSpPr>
          <a:xfrm>
            <a:off x="5220072" y="2780928"/>
            <a:ext cx="2736304" cy="1620760"/>
            <a:chOff x="5220072" y="2924944"/>
            <a:chExt cx="2736304" cy="1620760"/>
          </a:xfrm>
        </p:grpSpPr>
        <p:sp>
          <p:nvSpPr>
            <p:cNvPr id="13" name="雲形吹き出し 12"/>
            <p:cNvSpPr/>
            <p:nvPr/>
          </p:nvSpPr>
          <p:spPr>
            <a:xfrm>
              <a:off x="5220072" y="2924944"/>
              <a:ext cx="2736304" cy="1620760"/>
            </a:xfrm>
            <a:prstGeom prst="cloudCallout">
              <a:avLst>
                <a:gd name="adj1" fmla="val -22398"/>
                <a:gd name="adj2" fmla="val 69539"/>
              </a:avLst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" name="グループ化 13"/>
            <p:cNvGrpSpPr>
              <a:grpSpLocks noChangeAspect="1"/>
            </p:cNvGrpSpPr>
            <p:nvPr/>
          </p:nvGrpSpPr>
          <p:grpSpPr>
            <a:xfrm>
              <a:off x="5508104" y="3562848"/>
              <a:ext cx="2167148" cy="298200"/>
              <a:chOff x="2397904" y="3129784"/>
              <a:chExt cx="4334296" cy="596400"/>
            </a:xfrm>
          </p:grpSpPr>
          <p:sp>
            <p:nvSpPr>
              <p:cNvPr id="15" name="フリーフォーム 14"/>
              <p:cNvSpPr>
                <a:spLocks noChangeAspect="1"/>
              </p:cNvSpPr>
              <p:nvPr/>
            </p:nvSpPr>
            <p:spPr>
              <a:xfrm>
                <a:off x="2397904" y="3129784"/>
                <a:ext cx="2167168" cy="587248"/>
              </a:xfrm>
              <a:custGeom>
                <a:avLst/>
                <a:gdLst>
                  <a:gd name="connsiteX0" fmla="*/ 0 w 9086850"/>
                  <a:gd name="connsiteY0" fmla="*/ 917575 h 1835150"/>
                  <a:gd name="connsiteX1" fmla="*/ 857250 w 9086850"/>
                  <a:gd name="connsiteY1" fmla="*/ 3175 h 1835150"/>
                  <a:gd name="connsiteX2" fmla="*/ 1771650 w 9086850"/>
                  <a:gd name="connsiteY2" fmla="*/ 917575 h 1835150"/>
                  <a:gd name="connsiteX3" fmla="*/ 2686050 w 9086850"/>
                  <a:gd name="connsiteY3" fmla="*/ 1831975 h 1835150"/>
                  <a:gd name="connsiteX4" fmla="*/ 3600450 w 9086850"/>
                  <a:gd name="connsiteY4" fmla="*/ 898525 h 1835150"/>
                  <a:gd name="connsiteX5" fmla="*/ 4514850 w 9086850"/>
                  <a:gd name="connsiteY5" fmla="*/ 3175 h 1835150"/>
                  <a:gd name="connsiteX6" fmla="*/ 5429250 w 9086850"/>
                  <a:gd name="connsiteY6" fmla="*/ 917575 h 1835150"/>
                  <a:gd name="connsiteX7" fmla="*/ 6343650 w 9086850"/>
                  <a:gd name="connsiteY7" fmla="*/ 1831975 h 1835150"/>
                  <a:gd name="connsiteX8" fmla="*/ 7258050 w 9086850"/>
                  <a:gd name="connsiteY8" fmla="*/ 917575 h 1835150"/>
                  <a:gd name="connsiteX9" fmla="*/ 8172450 w 9086850"/>
                  <a:gd name="connsiteY9" fmla="*/ 3175 h 1835150"/>
                  <a:gd name="connsiteX10" fmla="*/ 9086850 w 9086850"/>
                  <a:gd name="connsiteY10" fmla="*/ 917575 h 183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086850" h="1835150">
                    <a:moveTo>
                      <a:pt x="0" y="917575"/>
                    </a:moveTo>
                    <a:cubicBezTo>
                      <a:pt x="280987" y="460375"/>
                      <a:pt x="561975" y="3175"/>
                      <a:pt x="857250" y="3175"/>
                    </a:cubicBezTo>
                    <a:cubicBezTo>
                      <a:pt x="1152525" y="3175"/>
                      <a:pt x="1771650" y="917575"/>
                      <a:pt x="1771650" y="917575"/>
                    </a:cubicBezTo>
                    <a:cubicBezTo>
                      <a:pt x="2076450" y="1222375"/>
                      <a:pt x="2381250" y="1835150"/>
                      <a:pt x="2686050" y="1831975"/>
                    </a:cubicBezTo>
                    <a:cubicBezTo>
                      <a:pt x="2990850" y="1828800"/>
                      <a:pt x="3295650" y="1203325"/>
                      <a:pt x="3600450" y="898525"/>
                    </a:cubicBezTo>
                    <a:cubicBezTo>
                      <a:pt x="3905250" y="593725"/>
                      <a:pt x="4210050" y="0"/>
                      <a:pt x="4514850" y="3175"/>
                    </a:cubicBezTo>
                    <a:cubicBezTo>
                      <a:pt x="4819650" y="6350"/>
                      <a:pt x="5429250" y="917575"/>
                      <a:pt x="5429250" y="917575"/>
                    </a:cubicBezTo>
                    <a:cubicBezTo>
                      <a:pt x="5734050" y="1222375"/>
                      <a:pt x="6038850" y="1831975"/>
                      <a:pt x="6343650" y="1831975"/>
                    </a:cubicBezTo>
                    <a:cubicBezTo>
                      <a:pt x="6648450" y="1831975"/>
                      <a:pt x="7258050" y="917575"/>
                      <a:pt x="7258050" y="917575"/>
                    </a:cubicBezTo>
                    <a:cubicBezTo>
                      <a:pt x="7562850" y="612775"/>
                      <a:pt x="7867650" y="3175"/>
                      <a:pt x="8172450" y="3175"/>
                    </a:cubicBezTo>
                    <a:cubicBezTo>
                      <a:pt x="8477250" y="3175"/>
                      <a:pt x="8782050" y="460375"/>
                      <a:pt x="9086850" y="917575"/>
                    </a:cubicBezTo>
                  </a:path>
                </a:pathLst>
              </a:custGeom>
              <a:ln>
                <a:solidFill>
                  <a:srgbClr val="FF99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フリーフォーム 15"/>
              <p:cNvSpPr>
                <a:spLocks/>
              </p:cNvSpPr>
              <p:nvPr/>
            </p:nvSpPr>
            <p:spPr>
              <a:xfrm flipV="1">
                <a:off x="4565072" y="3140968"/>
                <a:ext cx="2167128" cy="585216"/>
              </a:xfrm>
              <a:custGeom>
                <a:avLst/>
                <a:gdLst>
                  <a:gd name="connsiteX0" fmla="*/ 0 w 9086850"/>
                  <a:gd name="connsiteY0" fmla="*/ 917575 h 1835150"/>
                  <a:gd name="connsiteX1" fmla="*/ 857250 w 9086850"/>
                  <a:gd name="connsiteY1" fmla="*/ 3175 h 1835150"/>
                  <a:gd name="connsiteX2" fmla="*/ 1771650 w 9086850"/>
                  <a:gd name="connsiteY2" fmla="*/ 917575 h 1835150"/>
                  <a:gd name="connsiteX3" fmla="*/ 2686050 w 9086850"/>
                  <a:gd name="connsiteY3" fmla="*/ 1831975 h 1835150"/>
                  <a:gd name="connsiteX4" fmla="*/ 3600450 w 9086850"/>
                  <a:gd name="connsiteY4" fmla="*/ 898525 h 1835150"/>
                  <a:gd name="connsiteX5" fmla="*/ 4514850 w 9086850"/>
                  <a:gd name="connsiteY5" fmla="*/ 3175 h 1835150"/>
                  <a:gd name="connsiteX6" fmla="*/ 5429250 w 9086850"/>
                  <a:gd name="connsiteY6" fmla="*/ 917575 h 1835150"/>
                  <a:gd name="connsiteX7" fmla="*/ 6343650 w 9086850"/>
                  <a:gd name="connsiteY7" fmla="*/ 1831975 h 1835150"/>
                  <a:gd name="connsiteX8" fmla="*/ 7258050 w 9086850"/>
                  <a:gd name="connsiteY8" fmla="*/ 917575 h 1835150"/>
                  <a:gd name="connsiteX9" fmla="*/ 8172450 w 9086850"/>
                  <a:gd name="connsiteY9" fmla="*/ 3175 h 1835150"/>
                  <a:gd name="connsiteX10" fmla="*/ 9086850 w 9086850"/>
                  <a:gd name="connsiteY10" fmla="*/ 917575 h 183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086850" h="1835150">
                    <a:moveTo>
                      <a:pt x="0" y="917575"/>
                    </a:moveTo>
                    <a:cubicBezTo>
                      <a:pt x="280987" y="460375"/>
                      <a:pt x="561975" y="3175"/>
                      <a:pt x="857250" y="3175"/>
                    </a:cubicBezTo>
                    <a:cubicBezTo>
                      <a:pt x="1152525" y="3175"/>
                      <a:pt x="1771650" y="917575"/>
                      <a:pt x="1771650" y="917575"/>
                    </a:cubicBezTo>
                    <a:cubicBezTo>
                      <a:pt x="2076450" y="1222375"/>
                      <a:pt x="2381250" y="1835150"/>
                      <a:pt x="2686050" y="1831975"/>
                    </a:cubicBezTo>
                    <a:cubicBezTo>
                      <a:pt x="2990850" y="1828800"/>
                      <a:pt x="3295650" y="1203325"/>
                      <a:pt x="3600450" y="898525"/>
                    </a:cubicBezTo>
                    <a:cubicBezTo>
                      <a:pt x="3905250" y="593725"/>
                      <a:pt x="4210050" y="0"/>
                      <a:pt x="4514850" y="3175"/>
                    </a:cubicBezTo>
                    <a:cubicBezTo>
                      <a:pt x="4819650" y="6350"/>
                      <a:pt x="5429250" y="917575"/>
                      <a:pt x="5429250" y="917575"/>
                    </a:cubicBezTo>
                    <a:cubicBezTo>
                      <a:pt x="5734050" y="1222375"/>
                      <a:pt x="6038850" y="1831975"/>
                      <a:pt x="6343650" y="1831975"/>
                    </a:cubicBezTo>
                    <a:cubicBezTo>
                      <a:pt x="6648450" y="1831975"/>
                      <a:pt x="7258050" y="917575"/>
                      <a:pt x="7258050" y="917575"/>
                    </a:cubicBezTo>
                    <a:cubicBezTo>
                      <a:pt x="7562850" y="612775"/>
                      <a:pt x="7867650" y="3175"/>
                      <a:pt x="8172450" y="3175"/>
                    </a:cubicBezTo>
                    <a:cubicBezTo>
                      <a:pt x="8477250" y="3175"/>
                      <a:pt x="8782050" y="460375"/>
                      <a:pt x="9086850" y="917575"/>
                    </a:cubicBezTo>
                  </a:path>
                </a:pathLst>
              </a:custGeom>
              <a:ln>
                <a:solidFill>
                  <a:srgbClr val="FF993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" name="直線コネクタ 16"/>
              <p:cNvCxnSpPr>
                <a:endCxn id="16" idx="10"/>
              </p:cNvCxnSpPr>
              <p:nvPr/>
            </p:nvCxnSpPr>
            <p:spPr>
              <a:xfrm>
                <a:off x="2411760" y="3429000"/>
                <a:ext cx="4320440" cy="4576"/>
              </a:xfrm>
              <a:prstGeom prst="line">
                <a:avLst/>
              </a:prstGeom>
              <a:ln>
                <a:solidFill>
                  <a:srgbClr val="009999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テキスト ボックス 18"/>
          <p:cNvSpPr txBox="1"/>
          <p:nvPr/>
        </p:nvSpPr>
        <p:spPr>
          <a:xfrm>
            <a:off x="1115616" y="6125234"/>
            <a:ext cx="7334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パワースペクトラムにエンタングルの</a:t>
            </a:r>
            <a:r>
              <a:rPr kumimoji="1" lang="ja-JP" altLang="en-US" sz="200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情報が含まれているかも</a:t>
            </a:r>
            <a:endParaRPr kumimoji="1" lang="ja-JP" altLang="en-US" sz="2000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41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その後の発展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24</a:t>
            </a:fld>
            <a:endParaRPr lang="en-US" altLang="ja-JP"/>
          </a:p>
        </p:txBody>
      </p:sp>
      <p:pic>
        <p:nvPicPr>
          <p:cNvPr id="4" name="Picture 13" descr="I:\multiverse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909" t="4267" b="1991"/>
          <a:stretch>
            <a:fillRect/>
          </a:stretch>
        </p:blipFill>
        <p:spPr bwMode="auto">
          <a:xfrm>
            <a:off x="0" y="841248"/>
            <a:ext cx="9155460" cy="60268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1628800"/>
            <a:ext cx="7571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宇宙背景放射にエンタングルメントの痕跡を見つける</a:t>
            </a:r>
            <a:endParaRPr lang="en-US" altLang="ja-JP" sz="2400" dirty="0" smtClean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のは難しいかもしれない。</a:t>
            </a:r>
            <a:endParaRPr lang="en-US" sz="24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140968"/>
            <a:ext cx="818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最近は原始重力波を使って、観測することを考えている。</a:t>
            </a:r>
            <a:endParaRPr lang="en-US" sz="24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48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量子エンタングルメント？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2</a:t>
            </a:fld>
            <a:endParaRPr lang="en-US" altLang="ja-JP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340" y="1649408"/>
            <a:ext cx="4788916" cy="2000504"/>
          </a:xfrm>
          <a:prstGeom prst="rect">
            <a:avLst/>
          </a:prstGeom>
        </p:spPr>
      </p:pic>
      <p:sp>
        <p:nvSpPr>
          <p:cNvPr id="5" name="テキスト ボックス 26"/>
          <p:cNvSpPr txBox="1"/>
          <p:nvPr/>
        </p:nvSpPr>
        <p:spPr>
          <a:xfrm>
            <a:off x="323528" y="1124744"/>
            <a:ext cx="748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アインシュタイン・ポドルスキー・ローゼン</a:t>
            </a:r>
            <a:r>
              <a:rPr lang="ja-JP" altLang="en-US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　パラドックス（</a:t>
            </a:r>
            <a:r>
              <a:rPr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1935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）</a:t>
            </a:r>
            <a:endParaRPr lang="en-US" altLang="ja-JP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8056" y="3809648"/>
            <a:ext cx="7050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アルベルト・アインシュタイン（左）ボリス・</a:t>
            </a:r>
            <a:r>
              <a:rPr lang="ja-JP" altLang="en-US" sz="120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ポドルスキー（真ん中）ネイサン・ローゼン（右）</a:t>
            </a:r>
            <a:endParaRPr lang="en-US" sz="12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7" name="テキスト ボックス 56"/>
          <p:cNvSpPr txBox="1"/>
          <p:nvPr/>
        </p:nvSpPr>
        <p:spPr>
          <a:xfrm>
            <a:off x="745113" y="5085184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ペア粒子の片方を測定すると、もう片方の情報が瞬時に決まってしまう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6165304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因果律を破っている</a:t>
            </a:r>
            <a:r>
              <a:rPr lang="en-US" altLang="ja-JP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</a:t>
            </a:r>
            <a:r>
              <a:rPr lang="mr-IN" altLang="ja-JP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…</a:t>
            </a:r>
            <a:r>
              <a:rPr lang="en-US" altLang="ja-JP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</a:t>
            </a:r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常識的に受け入れ難い結論</a:t>
            </a:r>
            <a:endParaRPr lang="en-US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558924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情報が光速を超えて伝わる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68144" y="5454516"/>
            <a:ext cx="685800" cy="0"/>
          </a:xfrm>
          <a:prstGeom prst="line">
            <a:avLst/>
          </a:prstGeom>
          <a:ln>
            <a:solidFill>
              <a:srgbClr val="FF006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27984" y="55892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= 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光速度不変の原理を破る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0795" y="429309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量子力学が正しい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7" name="Right Arrow 16"/>
          <p:cNvSpPr>
            <a:spLocks noChangeAspect="1"/>
          </p:cNvSpPr>
          <p:nvPr/>
        </p:nvSpPr>
        <p:spPr bwMode="auto">
          <a:xfrm rot="5400000">
            <a:off x="4410318" y="4810485"/>
            <a:ext cx="338203" cy="167521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69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6891" y="2860514"/>
            <a:ext cx="2307357" cy="15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直線コネクタ 13"/>
          <p:cNvCxnSpPr/>
          <p:nvPr/>
        </p:nvCxnSpPr>
        <p:spPr>
          <a:xfrm>
            <a:off x="5512670" y="2932522"/>
            <a:ext cx="0" cy="360040"/>
          </a:xfrm>
          <a:prstGeom prst="line">
            <a:avLst/>
          </a:prstGeom>
          <a:ln w="76200">
            <a:solidFill>
              <a:srgbClr val="FF0066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量子エンタングルメント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3</a:t>
            </a:fld>
            <a:endParaRPr lang="en-US" altLang="ja-JP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0627" y="2860514"/>
            <a:ext cx="2307357" cy="15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図 5" descr="sphere-gre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433030"/>
            <a:ext cx="857250" cy="571500"/>
          </a:xfrm>
          <a:prstGeom prst="rect">
            <a:avLst/>
          </a:prstGeom>
        </p:spPr>
      </p:pic>
      <p:pic>
        <p:nvPicPr>
          <p:cNvPr id="7" name="図 6" descr="sphere-gre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910" y="2428466"/>
            <a:ext cx="857250" cy="571500"/>
          </a:xfrm>
          <a:prstGeom prst="rect">
            <a:avLst/>
          </a:prstGeom>
        </p:spPr>
      </p:pic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3768" y="3004530"/>
            <a:ext cx="160591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コネクタ 10"/>
          <p:cNvCxnSpPr/>
          <p:nvPr/>
        </p:nvCxnSpPr>
        <p:spPr>
          <a:xfrm>
            <a:off x="3203848" y="2140434"/>
            <a:ext cx="0" cy="360040"/>
          </a:xfrm>
          <a:prstGeom prst="line">
            <a:avLst/>
          </a:prstGeom>
          <a:ln w="76200">
            <a:solidFill>
              <a:srgbClr val="FF0066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5512670" y="2284450"/>
            <a:ext cx="0" cy="216024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2" y="3004530"/>
            <a:ext cx="160591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8" name="Picture 4" descr="G:\24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4840" y="3148546"/>
            <a:ext cx="381000" cy="381000"/>
          </a:xfrm>
          <a:prstGeom prst="rect">
            <a:avLst/>
          </a:prstGeom>
          <a:noFill/>
        </p:spPr>
      </p:pic>
      <p:cxnSp>
        <p:nvCxnSpPr>
          <p:cNvPr id="21" name="直線コネクタ 20"/>
          <p:cNvCxnSpPr/>
          <p:nvPr/>
        </p:nvCxnSpPr>
        <p:spPr>
          <a:xfrm>
            <a:off x="5508104" y="2932522"/>
            <a:ext cx="0" cy="216024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5508104" y="2140434"/>
            <a:ext cx="0" cy="360040"/>
          </a:xfrm>
          <a:prstGeom prst="line">
            <a:avLst/>
          </a:prstGeom>
          <a:ln w="76200">
            <a:solidFill>
              <a:srgbClr val="FF0066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203848" y="2932522"/>
            <a:ext cx="0" cy="360040"/>
          </a:xfrm>
          <a:prstGeom prst="line">
            <a:avLst/>
          </a:prstGeom>
          <a:ln w="76200">
            <a:solidFill>
              <a:srgbClr val="FF0066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3203848" y="2284450"/>
            <a:ext cx="0" cy="216024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647028" y="537321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因果律は保存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pic>
        <p:nvPicPr>
          <p:cNvPr id="107521" name="Picture 1" descr="G:\icon_114770_25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0400" y="3364570"/>
            <a:ext cx="731520" cy="731520"/>
          </a:xfrm>
          <a:prstGeom prst="rect">
            <a:avLst/>
          </a:prstGeom>
          <a:noFill/>
        </p:spPr>
      </p:pic>
      <p:pic>
        <p:nvPicPr>
          <p:cNvPr id="28" name="Picture 1" descr="G:\icon_114770_25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8672" y="3364570"/>
            <a:ext cx="731520" cy="731520"/>
          </a:xfrm>
          <a:prstGeom prst="rect">
            <a:avLst/>
          </a:prstGeom>
          <a:noFill/>
        </p:spPr>
      </p:pic>
      <p:sp>
        <p:nvSpPr>
          <p:cNvPr id="31" name="テキスト ボックス 30"/>
          <p:cNvSpPr txBox="1"/>
          <p:nvPr/>
        </p:nvSpPr>
        <p:spPr>
          <a:xfrm>
            <a:off x="4049559" y="2727531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up</a:t>
            </a:r>
            <a:r>
              <a:rPr lang="en-US" altLang="ja-JP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r>
              <a:rPr kumimoji="1" lang="en-US" altLang="ja-JP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down?</a:t>
            </a:r>
            <a:endParaRPr kumimoji="1" lang="ja-JP" altLang="en-US" sz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475656" y="49516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測定した瞬間に向こうの友達のスピンが分かってしまう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742484" y="4941168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しかし、友達</a:t>
            </a:r>
            <a:r>
              <a:rPr lang="ja-JP" altLang="en-US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自身は自分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で測定</a:t>
            </a:r>
            <a:r>
              <a:rPr lang="ja-JP" altLang="en-US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するまで分からない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3203848" y="2932522"/>
            <a:ext cx="0" cy="216024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9779" y="2428467"/>
            <a:ext cx="1145858" cy="78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グループ化 38"/>
          <p:cNvGrpSpPr/>
          <p:nvPr/>
        </p:nvGrpSpPr>
        <p:grpSpPr>
          <a:xfrm>
            <a:off x="6463464" y="1996418"/>
            <a:ext cx="428625" cy="499488"/>
            <a:chOff x="2112264" y="1988840"/>
            <a:chExt cx="428625" cy="499488"/>
          </a:xfrm>
        </p:grpSpPr>
        <p:pic>
          <p:nvPicPr>
            <p:cNvPr id="40" name="図 39" descr="sphere-gree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2264" y="2060848"/>
              <a:ext cx="428625" cy="285750"/>
            </a:xfrm>
            <a:prstGeom prst="rect">
              <a:avLst/>
            </a:prstGeom>
          </p:spPr>
        </p:pic>
        <p:cxnSp>
          <p:nvCxnSpPr>
            <p:cNvPr id="41" name="直線コネクタ 40"/>
            <p:cNvCxnSpPr/>
            <p:nvPr/>
          </p:nvCxnSpPr>
          <p:spPr>
            <a:xfrm>
              <a:off x="2297479" y="1988840"/>
              <a:ext cx="0" cy="109728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2297479" y="2314592"/>
              <a:ext cx="0" cy="173736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" descr="G:\astronau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06976" y="1996418"/>
            <a:ext cx="1145953" cy="1145953"/>
          </a:xfrm>
          <a:prstGeom prst="rect">
            <a:avLst/>
          </a:prstGeom>
          <a:noFill/>
        </p:spPr>
      </p:pic>
      <p:pic>
        <p:nvPicPr>
          <p:cNvPr id="44" name="Picture 5" descr="G:\242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02648" y="2212442"/>
            <a:ext cx="152400" cy="152400"/>
          </a:xfrm>
          <a:prstGeom prst="rect">
            <a:avLst/>
          </a:prstGeom>
          <a:noFill/>
        </p:spPr>
      </p:pic>
      <p:sp>
        <p:nvSpPr>
          <p:cNvPr id="45" name="雲形吹き出し 44"/>
          <p:cNvSpPr>
            <a:spLocks noChangeAspect="1"/>
          </p:cNvSpPr>
          <p:nvPr/>
        </p:nvSpPr>
        <p:spPr>
          <a:xfrm>
            <a:off x="5466816" y="1636378"/>
            <a:ext cx="3065624" cy="2053968"/>
          </a:xfrm>
          <a:prstGeom prst="cloudCallout">
            <a:avLst>
              <a:gd name="adj1" fmla="val -65212"/>
              <a:gd name="adj2" fmla="val 25969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9" name="グループ化 58"/>
          <p:cNvGrpSpPr/>
          <p:nvPr/>
        </p:nvGrpSpPr>
        <p:grpSpPr>
          <a:xfrm>
            <a:off x="7596336" y="2491182"/>
            <a:ext cx="1280160" cy="360040"/>
            <a:chOff x="7596336" y="3491716"/>
            <a:chExt cx="1280160" cy="360040"/>
          </a:xfrm>
        </p:grpSpPr>
        <p:cxnSp>
          <p:nvCxnSpPr>
            <p:cNvPr id="54" name="直線矢印コネクタ 53"/>
            <p:cNvCxnSpPr/>
            <p:nvPr/>
          </p:nvCxnSpPr>
          <p:spPr>
            <a:xfrm>
              <a:off x="7596336" y="3851756"/>
              <a:ext cx="128016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テキスト ボックス 54"/>
            <p:cNvSpPr txBox="1"/>
            <p:nvPr/>
          </p:nvSpPr>
          <p:spPr>
            <a:xfrm>
              <a:off x="7596336" y="3491716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 smtClean="0"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友達へ渡す</a:t>
              </a:r>
              <a:endParaRPr kumimoji="1" lang="ja-JP" altLang="en-US" sz="1600" dirty="0"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1520" y="1115452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例）電子のエンタングルペア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7864" y="5157192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古典論との違いは？</a:t>
            </a:r>
            <a:endParaRPr lang="en-US" sz="2000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07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1" grpId="0"/>
      <p:bldP spid="33" grpId="0"/>
      <p:bldP spid="33" grpId="1"/>
      <p:bldP spid="34" grpId="0"/>
      <p:bldP spid="34" grpId="1"/>
      <p:bldP spid="4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古典論との違い：スピンの測定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4</a:t>
            </a:fld>
            <a:endParaRPr lang="en-US" altLang="ja-JP"/>
          </a:p>
        </p:txBody>
      </p:sp>
      <p:grpSp>
        <p:nvGrpSpPr>
          <p:cNvPr id="5" name="グループ化 23"/>
          <p:cNvGrpSpPr/>
          <p:nvPr/>
        </p:nvGrpSpPr>
        <p:grpSpPr>
          <a:xfrm>
            <a:off x="2362200" y="1160512"/>
            <a:ext cx="857250" cy="1008112"/>
            <a:chOff x="990600" y="3140968"/>
            <a:chExt cx="857250" cy="1008112"/>
          </a:xfrm>
        </p:grpSpPr>
        <p:pic>
          <p:nvPicPr>
            <p:cNvPr id="6" name="図 11" descr="sphere-gree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600" y="3433564"/>
              <a:ext cx="857250" cy="571500"/>
            </a:xfrm>
            <a:prstGeom prst="rect">
              <a:avLst/>
            </a:prstGeom>
          </p:spPr>
        </p:pic>
        <p:cxnSp>
          <p:nvCxnSpPr>
            <p:cNvPr id="7" name="直線コネクタ 12"/>
            <p:cNvCxnSpPr/>
            <p:nvPr/>
          </p:nvCxnSpPr>
          <p:spPr>
            <a:xfrm>
              <a:off x="1350640" y="3140968"/>
              <a:ext cx="0" cy="360040"/>
            </a:xfrm>
            <a:prstGeom prst="line">
              <a:avLst/>
            </a:prstGeom>
            <a:ln w="76200">
              <a:solidFill>
                <a:srgbClr val="FF0066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13"/>
            <p:cNvCxnSpPr/>
            <p:nvPr/>
          </p:nvCxnSpPr>
          <p:spPr>
            <a:xfrm>
              <a:off x="1350640" y="3933056"/>
              <a:ext cx="0" cy="216024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グループ化 38"/>
          <p:cNvGrpSpPr/>
          <p:nvPr/>
        </p:nvGrpSpPr>
        <p:grpSpPr>
          <a:xfrm>
            <a:off x="2292350" y="3021837"/>
            <a:ext cx="914400" cy="1295400"/>
            <a:chOff x="2302083" y="3367813"/>
            <a:chExt cx="914400" cy="1295400"/>
          </a:xfrm>
        </p:grpSpPr>
        <p:sp>
          <p:nvSpPr>
            <p:cNvPr id="10" name="角丸四角形 6"/>
            <p:cNvSpPr/>
            <p:nvPr/>
          </p:nvSpPr>
          <p:spPr>
            <a:xfrm>
              <a:off x="2302083" y="3367813"/>
              <a:ext cx="914400" cy="1295400"/>
            </a:xfrm>
            <a:prstGeom prst="round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6"/>
            <p:cNvSpPr>
              <a:spLocks noChangeAspect="1"/>
            </p:cNvSpPr>
            <p:nvPr/>
          </p:nvSpPr>
          <p:spPr>
            <a:xfrm rot="21456353">
              <a:off x="2395728" y="3657600"/>
              <a:ext cx="731520" cy="731520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12" name="オブジェクト 37"/>
          <p:cNvGraphicFramePr>
            <a:graphicFrameLocks noChangeAspect="1"/>
          </p:cNvGraphicFramePr>
          <p:nvPr/>
        </p:nvGraphicFramePr>
        <p:xfrm>
          <a:off x="2463800" y="3396774"/>
          <a:ext cx="566738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69" name="Equation" r:id="rId5" imgW="190592" imgH="164702" progId="Equation.DSMT4">
                  <p:embed/>
                </p:oleObj>
              </mc:Choice>
              <mc:Fallback>
                <p:oleObj name="Equation" r:id="rId5" imgW="190592" imgH="1647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800" y="3396774"/>
                        <a:ext cx="566738" cy="490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/>
        </p:nvGraphicFramePr>
        <p:xfrm>
          <a:off x="6229350" y="3370312"/>
          <a:ext cx="566738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70" name="Equation" r:id="rId7" imgW="190592" imgH="164702" progId="Equation.DSMT4">
                  <p:embed/>
                </p:oleObj>
              </mc:Choice>
              <mc:Fallback>
                <p:oleObj name="Equation" r:id="rId7" imgW="190592" imgH="1647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3370312"/>
                        <a:ext cx="566738" cy="49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直線コネクタ 39"/>
          <p:cNvCxnSpPr>
            <a:cxnSpLocks noChangeAspect="1"/>
          </p:cNvCxnSpPr>
          <p:nvPr/>
        </p:nvCxnSpPr>
        <p:spPr>
          <a:xfrm rot="19720648" flipH="1">
            <a:off x="2555595" y="2326321"/>
            <a:ext cx="360513" cy="632918"/>
          </a:xfrm>
          <a:prstGeom prst="line">
            <a:avLst/>
          </a:prstGeom>
          <a:ln w="76200">
            <a:solidFill>
              <a:srgbClr val="00206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729554"/>
              </p:ext>
            </p:extLst>
          </p:nvPr>
        </p:nvGraphicFramePr>
        <p:xfrm>
          <a:off x="6215063" y="3370511"/>
          <a:ext cx="56673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71" name="Equation" r:id="rId9" imgW="190592" imgH="164702" progId="Equation.DSMT4">
                  <p:embed/>
                </p:oleObj>
              </mc:Choice>
              <mc:Fallback>
                <p:oleObj name="Equation" r:id="rId9" imgW="190592" imgH="1647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63" y="3370511"/>
                        <a:ext cx="566737" cy="49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332701"/>
              </p:ext>
            </p:extLst>
          </p:nvPr>
        </p:nvGraphicFramePr>
        <p:xfrm>
          <a:off x="2099593" y="2427486"/>
          <a:ext cx="3841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72" name="Equation" r:id="rId11" imgW="126847" imgH="139531" progId="Equation.DSMT4">
                  <p:embed/>
                </p:oleObj>
              </mc:Choice>
              <mc:Fallback>
                <p:oleObj name="Equation" r:id="rId11" imgW="126847" imgH="13953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9593" y="2427486"/>
                        <a:ext cx="384175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テキスト ボックス 53"/>
          <p:cNvSpPr txBox="1"/>
          <p:nvPr/>
        </p:nvSpPr>
        <p:spPr>
          <a:xfrm>
            <a:off x="5592593" y="472514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統計的にランダム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pSp>
        <p:nvGrpSpPr>
          <p:cNvPr id="21" name="グループ化 54"/>
          <p:cNvGrpSpPr/>
          <p:nvPr/>
        </p:nvGrpSpPr>
        <p:grpSpPr>
          <a:xfrm>
            <a:off x="6134100" y="1160512"/>
            <a:ext cx="857250" cy="1008112"/>
            <a:chOff x="5314950" y="3284984"/>
            <a:chExt cx="857250" cy="1008112"/>
          </a:xfrm>
        </p:grpSpPr>
        <p:pic>
          <p:nvPicPr>
            <p:cNvPr id="22" name="図 55" descr="sphere-gree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4950" y="3433564"/>
              <a:ext cx="857250" cy="571500"/>
            </a:xfrm>
            <a:prstGeom prst="rect">
              <a:avLst/>
            </a:prstGeom>
          </p:spPr>
        </p:pic>
        <p:cxnSp>
          <p:nvCxnSpPr>
            <p:cNvPr id="23" name="直線コネクタ 56"/>
            <p:cNvCxnSpPr/>
            <p:nvPr/>
          </p:nvCxnSpPr>
          <p:spPr>
            <a:xfrm>
              <a:off x="5674990" y="3933056"/>
              <a:ext cx="0" cy="360040"/>
            </a:xfrm>
            <a:prstGeom prst="line">
              <a:avLst/>
            </a:prstGeom>
            <a:ln w="76200">
              <a:solidFill>
                <a:srgbClr val="FF0066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57"/>
            <p:cNvCxnSpPr/>
            <p:nvPr/>
          </p:nvCxnSpPr>
          <p:spPr>
            <a:xfrm>
              <a:off x="5674990" y="3284984"/>
              <a:ext cx="0" cy="216024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58"/>
          <p:cNvGrpSpPr/>
          <p:nvPr/>
        </p:nvGrpSpPr>
        <p:grpSpPr>
          <a:xfrm>
            <a:off x="6061075" y="2989312"/>
            <a:ext cx="914400" cy="1295400"/>
            <a:chOff x="2302083" y="3367813"/>
            <a:chExt cx="914400" cy="1295400"/>
          </a:xfrm>
        </p:grpSpPr>
        <p:sp>
          <p:nvSpPr>
            <p:cNvPr id="26" name="角丸四角形 59"/>
            <p:cNvSpPr/>
            <p:nvPr/>
          </p:nvSpPr>
          <p:spPr>
            <a:xfrm>
              <a:off x="2302083" y="3367813"/>
              <a:ext cx="914400" cy="1295400"/>
            </a:xfrm>
            <a:prstGeom prst="roundRect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61"/>
            <p:cNvSpPr>
              <a:spLocks noChangeAspect="1"/>
            </p:cNvSpPr>
            <p:nvPr/>
          </p:nvSpPr>
          <p:spPr>
            <a:xfrm rot="21456353">
              <a:off x="2395728" y="3657600"/>
              <a:ext cx="731520" cy="731520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8" name="直線コネクタ 62"/>
          <p:cNvCxnSpPr>
            <a:cxnSpLocks noChangeAspect="1"/>
          </p:cNvCxnSpPr>
          <p:nvPr/>
        </p:nvCxnSpPr>
        <p:spPr>
          <a:xfrm rot="19720648" flipH="1">
            <a:off x="6324320" y="2293796"/>
            <a:ext cx="360513" cy="632918"/>
          </a:xfrm>
          <a:prstGeom prst="line">
            <a:avLst/>
          </a:prstGeom>
          <a:ln w="76200">
            <a:solidFill>
              <a:srgbClr val="00206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205175"/>
              </p:ext>
            </p:extLst>
          </p:nvPr>
        </p:nvGraphicFramePr>
        <p:xfrm>
          <a:off x="5868987" y="2383956"/>
          <a:ext cx="3841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73" name="Equation" r:id="rId13" imgW="126847" imgH="139531" progId="Equation.DSMT4">
                  <p:embed/>
                </p:oleObj>
              </mc:Choice>
              <mc:Fallback>
                <p:oleObj name="Equation" r:id="rId13" imgW="126847" imgH="13953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987" y="2383956"/>
                        <a:ext cx="384175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グループ化 64"/>
          <p:cNvGrpSpPr/>
          <p:nvPr/>
        </p:nvGrpSpPr>
        <p:grpSpPr>
          <a:xfrm>
            <a:off x="6381750" y="914400"/>
            <a:ext cx="857250" cy="1008112"/>
            <a:chOff x="5314950" y="3284984"/>
            <a:chExt cx="857250" cy="1008112"/>
          </a:xfrm>
          <a:scene3d>
            <a:camera prst="orthographicFront">
              <a:rot lat="0" lon="0" rev="5400000"/>
            </a:camera>
            <a:lightRig rig="threePt" dir="t"/>
          </a:scene3d>
        </p:grpSpPr>
        <p:pic>
          <p:nvPicPr>
            <p:cNvPr id="31" name="図 65" descr="sphere-gree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4950" y="3433564"/>
              <a:ext cx="857250" cy="571500"/>
            </a:xfrm>
            <a:prstGeom prst="rect">
              <a:avLst/>
            </a:prstGeom>
          </p:spPr>
        </p:pic>
        <p:cxnSp>
          <p:nvCxnSpPr>
            <p:cNvPr id="32" name="直線コネクタ 66"/>
            <p:cNvCxnSpPr/>
            <p:nvPr/>
          </p:nvCxnSpPr>
          <p:spPr>
            <a:xfrm>
              <a:off x="5674990" y="3933056"/>
              <a:ext cx="0" cy="360040"/>
            </a:xfrm>
            <a:prstGeom prst="line">
              <a:avLst/>
            </a:prstGeom>
            <a:ln w="76200">
              <a:solidFill>
                <a:srgbClr val="FF0066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67"/>
            <p:cNvCxnSpPr/>
            <p:nvPr/>
          </p:nvCxnSpPr>
          <p:spPr>
            <a:xfrm>
              <a:off x="5674990" y="3284984"/>
              <a:ext cx="0" cy="216024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73"/>
          <p:cNvSpPr txBox="1"/>
          <p:nvPr/>
        </p:nvSpPr>
        <p:spPr>
          <a:xfrm>
            <a:off x="474761" y="1541512"/>
            <a:ext cx="1624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用意されたスピン</a:t>
            </a:r>
            <a:endParaRPr kumimoji="1" lang="ja-JP" altLang="en-US" sz="14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5" name="テキスト ボックス 74"/>
          <p:cNvSpPr txBox="1"/>
          <p:nvPr/>
        </p:nvSpPr>
        <p:spPr>
          <a:xfrm>
            <a:off x="4270248" y="1545336"/>
            <a:ext cx="168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用意されたスピン</a:t>
            </a:r>
            <a:endParaRPr kumimoji="1" lang="ja-JP" altLang="en-US" sz="14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6" name="テキスト ボックス 75"/>
          <p:cNvSpPr txBox="1"/>
          <p:nvPr/>
        </p:nvSpPr>
        <p:spPr>
          <a:xfrm>
            <a:off x="4054202" y="1537047"/>
            <a:ext cx="1885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90</a:t>
            </a:r>
            <a:r>
              <a:rPr lang="ja-JP" altLang="en-US" sz="1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度回転したスピン</a:t>
            </a:r>
            <a:endParaRPr kumimoji="1" lang="ja-JP" altLang="en-US" sz="14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7" name="テキスト ボックス 76"/>
          <p:cNvSpPr txBox="1"/>
          <p:nvPr/>
        </p:nvSpPr>
        <p:spPr>
          <a:xfrm>
            <a:off x="7086600" y="344651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50 %</a:t>
            </a:r>
            <a:endParaRPr kumimoji="1" lang="ja-JP" altLang="en-US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063363"/>
              </p:ext>
            </p:extLst>
          </p:nvPr>
        </p:nvGraphicFramePr>
        <p:xfrm>
          <a:off x="6215062" y="3370511"/>
          <a:ext cx="566738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74" name="Equation" r:id="rId14" imgW="190592" imgH="164702" progId="Equation.DSMT4">
                  <p:embed/>
                </p:oleObj>
              </mc:Choice>
              <mc:Fallback>
                <p:oleObj name="Equation" r:id="rId14" imgW="190592" imgH="1647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62" y="3370511"/>
                        <a:ext cx="566738" cy="49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" name="グループ化 77"/>
          <p:cNvGrpSpPr/>
          <p:nvPr/>
        </p:nvGrpSpPr>
        <p:grpSpPr>
          <a:xfrm>
            <a:off x="6629400" y="1389112"/>
            <a:ext cx="857250" cy="1008112"/>
            <a:chOff x="990600" y="3140968"/>
            <a:chExt cx="857250" cy="1008112"/>
          </a:xfrm>
          <a:scene3d>
            <a:camera prst="orthographicFront">
              <a:rot lat="0" lon="0" rev="18600000"/>
            </a:camera>
            <a:lightRig rig="threePt" dir="t"/>
          </a:scene3d>
        </p:grpSpPr>
        <p:pic>
          <p:nvPicPr>
            <p:cNvPr id="40" name="図 78" descr="sphere-gree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600" y="3433564"/>
              <a:ext cx="857250" cy="571500"/>
            </a:xfrm>
            <a:prstGeom prst="rect">
              <a:avLst/>
            </a:prstGeom>
          </p:spPr>
        </p:pic>
        <p:cxnSp>
          <p:nvCxnSpPr>
            <p:cNvPr id="41" name="直線コネクタ 79"/>
            <p:cNvCxnSpPr/>
            <p:nvPr/>
          </p:nvCxnSpPr>
          <p:spPr>
            <a:xfrm>
              <a:off x="1350640" y="3140968"/>
              <a:ext cx="0" cy="360040"/>
            </a:xfrm>
            <a:prstGeom prst="line">
              <a:avLst/>
            </a:prstGeom>
            <a:ln w="76200">
              <a:solidFill>
                <a:srgbClr val="FF0066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80"/>
            <p:cNvCxnSpPr/>
            <p:nvPr/>
          </p:nvCxnSpPr>
          <p:spPr>
            <a:xfrm>
              <a:off x="1350640" y="3933056"/>
              <a:ext cx="0" cy="216024"/>
            </a:xfrm>
            <a:prstGeom prst="line">
              <a:avLst/>
            </a:prstGeom>
            <a:ln w="76200">
              <a:solidFill>
                <a:srgbClr val="FF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直線コネクタ 30"/>
          <p:cNvCxnSpPr/>
          <p:nvPr/>
        </p:nvCxnSpPr>
        <p:spPr>
          <a:xfrm>
            <a:off x="6513576" y="1499663"/>
            <a:ext cx="0" cy="731520"/>
          </a:xfrm>
          <a:prstGeom prst="line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オブジェクト 34"/>
          <p:cNvGraphicFramePr>
            <a:graphicFrameLocks noChangeAspect="1"/>
          </p:cNvGraphicFramePr>
          <p:nvPr/>
        </p:nvGraphicFramePr>
        <p:xfrm>
          <a:off x="6686550" y="1084312"/>
          <a:ext cx="3746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175" name="Equation" r:id="rId15" imgW="126542" imgH="177708" progId="Equation.DSMT4">
                  <p:embed/>
                </p:oleObj>
              </mc:Choice>
              <mc:Fallback>
                <p:oleObj name="Equation" r:id="rId15" imgW="126542" imgH="17770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084312"/>
                        <a:ext cx="374650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円弧 36"/>
          <p:cNvSpPr/>
          <p:nvPr/>
        </p:nvSpPr>
        <p:spPr>
          <a:xfrm>
            <a:off x="6096000" y="1511855"/>
            <a:ext cx="838200" cy="533400"/>
          </a:xfrm>
          <a:prstGeom prst="arc">
            <a:avLst>
              <a:gd name="adj1" fmla="val 16200000"/>
              <a:gd name="adj2" fmla="val 21101785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52"/>
          <p:cNvSpPr txBox="1"/>
          <p:nvPr/>
        </p:nvSpPr>
        <p:spPr>
          <a:xfrm>
            <a:off x="933852" y="2470824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単位ベクトル</a:t>
            </a:r>
            <a:endParaRPr kumimoji="1" lang="ja-JP" altLang="en-US" sz="1400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48" name="テキスト ボックス 68"/>
          <p:cNvSpPr txBox="1"/>
          <p:nvPr/>
        </p:nvSpPr>
        <p:spPr>
          <a:xfrm>
            <a:off x="2267744" y="4715852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ここまで、古典論と量子論との違いはない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49" name="テキスト ボックス 69"/>
          <p:cNvSpPr txBox="1"/>
          <p:nvPr/>
        </p:nvSpPr>
        <p:spPr>
          <a:xfrm>
            <a:off x="1729152" y="4715852"/>
            <a:ext cx="579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違いはスピンが</a:t>
            </a:r>
            <a:r>
              <a:rPr kumimoji="1" lang="en-US" altLang="ja-JP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90</a:t>
            </a:r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度回転した状態にあるときに現れる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87624" y="4715852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古典論との違い：スピンの向きは統計的</a:t>
            </a:r>
            <a:r>
              <a:rPr lang="ja-JP" altLang="en-US" smtClean="0">
                <a:solidFill>
                  <a:srgbClr val="00206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にしか分からない</a:t>
            </a:r>
            <a:endParaRPr lang="en-US" dirty="0">
              <a:solidFill>
                <a:srgbClr val="00206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063759" y="3305575"/>
                <a:ext cx="1043811" cy="555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a:rPr lang="en-US" sz="1600">
                                  <a:latin typeface="Cambria Math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sz="16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759" y="3305575"/>
                <a:ext cx="1043811" cy="555473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58805" y="5301208"/>
            <a:ext cx="7513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ペアのスピンにすると、統計的にランダムでも１回ごとの測定では</a:t>
            </a:r>
            <a:endParaRPr lang="en-US" altLang="ja-JP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測定器の向きに依らず、片方で</a:t>
            </a:r>
            <a:r>
              <a:rPr lang="en-US" altLang="ja-JP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+1</a:t>
            </a:r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ならもう片方は必ず</a:t>
            </a:r>
            <a:r>
              <a:rPr lang="en-US" altLang="ja-JP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 -1</a:t>
            </a:r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が測定される</a:t>
            </a:r>
            <a:endParaRPr lang="en-US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7092280" y="3305575"/>
                <a:ext cx="1043812" cy="5554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600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a:rPr lang="en-US" sz="1600">
                                  <a:latin typeface="Cambria Math" charset="0"/>
                                </a:rPr>
                                <m:t>1</m:t>
                              </m:r>
                              <m:r>
                                <a:rPr lang="en-US" sz="1600" b="0" i="0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lang="en-US" sz="1600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280" y="3305575"/>
                <a:ext cx="1043812" cy="555473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テキスト ボックス 29"/>
          <p:cNvSpPr txBox="1"/>
          <p:nvPr/>
        </p:nvSpPr>
        <p:spPr>
          <a:xfrm>
            <a:off x="661248" y="6165304"/>
            <a:ext cx="794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この不思議な現象は</a:t>
            </a:r>
            <a:r>
              <a:rPr kumimoji="1" lang="ja-JP" altLang="en-US" dirty="0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実験で</a:t>
            </a:r>
            <a:r>
              <a:rPr kumimoji="1" lang="ja-JP" altLang="en-US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確認され</a:t>
            </a:r>
            <a:r>
              <a:rPr lang="ja-JP" altLang="en-US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た：量子エンタングルメント</a:t>
            </a:r>
            <a:r>
              <a:rPr kumimoji="1" lang="ja-JP" altLang="en-US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（</a:t>
            </a:r>
            <a:r>
              <a:rPr kumimoji="1" lang="en-US" altLang="ja-JP" dirty="0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1981</a:t>
            </a:r>
            <a:r>
              <a:rPr kumimoji="1" lang="ja-JP" altLang="en-US" dirty="0" smtClean="0">
                <a:solidFill>
                  <a:srgbClr val="00B050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）</a:t>
            </a:r>
            <a:endParaRPr kumimoji="1" lang="ja-JP" altLang="en-US" dirty="0">
              <a:solidFill>
                <a:srgbClr val="00B050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074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5" grpId="0"/>
      <p:bldP spid="35" grpId="1"/>
      <p:bldP spid="36" grpId="0"/>
      <p:bldP spid="36" grpId="1"/>
      <p:bldP spid="37" grpId="0"/>
      <p:bldP spid="37" grpId="1"/>
      <p:bldP spid="37" grpId="2"/>
      <p:bldP spid="37" grpId="3"/>
      <p:bldP spid="45" grpId="0" animBg="1"/>
      <p:bldP spid="47" grpId="0"/>
      <p:bldP spid="48" grpId="0"/>
      <p:bldP spid="48" grpId="1"/>
      <p:bldP spid="49" grpId="0"/>
      <p:bldP spid="49" grpId="1"/>
      <p:bldP spid="51" grpId="0" build="allAtOnce"/>
      <p:bldP spid="4" grpId="1"/>
      <p:bldP spid="4" grpId="2"/>
      <p:bldP spid="15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/>
          <p:cNvGrpSpPr/>
          <p:nvPr/>
        </p:nvGrpSpPr>
        <p:grpSpPr>
          <a:xfrm>
            <a:off x="374928" y="1628800"/>
            <a:ext cx="2468880" cy="2930842"/>
            <a:chOff x="395536" y="1628800"/>
            <a:chExt cx="2468880" cy="2930842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95536" y="1628800"/>
              <a:ext cx="2468880" cy="2468880"/>
              <a:chOff x="395536" y="1052736"/>
              <a:chExt cx="2468880" cy="2468880"/>
            </a:xfrm>
          </p:grpSpPr>
          <p:pic>
            <p:nvPicPr>
              <p:cNvPr id="171010" name="Picture 2" descr="G:\Aldrin_Apollo_11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95536" y="1052736"/>
                <a:ext cx="2468880" cy="2468880"/>
              </a:xfrm>
              <a:prstGeom prst="rect">
                <a:avLst/>
              </a:prstGeom>
              <a:noFill/>
            </p:spPr>
          </p:pic>
          <p:pic>
            <p:nvPicPr>
              <p:cNvPr id="109569" name="Picture 1" descr="G:\box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75167" y="2708920"/>
                <a:ext cx="648561" cy="531527"/>
              </a:xfrm>
              <a:prstGeom prst="rect">
                <a:avLst/>
              </a:prstGeom>
              <a:noFill/>
            </p:spPr>
          </p:pic>
        </p:grpSp>
        <p:sp>
          <p:nvSpPr>
            <p:cNvPr id="14" name="テキスト ボックス 13"/>
            <p:cNvSpPr txBox="1"/>
            <p:nvPr/>
          </p:nvSpPr>
          <p:spPr>
            <a:xfrm>
              <a:off x="1466454" y="4221088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月</a:t>
              </a:r>
              <a:endParaRPr kumimoji="1" lang="ja-JP" altLang="en-US" sz="1600" dirty="0"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エンタングルメントはどんなに離れても存在する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5</a:t>
            </a:fld>
            <a:endParaRPr lang="en-US" altLang="ja-JP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8779" y="908720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原理的に、相手の粒子がどこまで飛んで行こうと、自分の粒子を測定することで</a:t>
            </a:r>
            <a:endParaRPr lang="en-US" altLang="ja-JP" dirty="0" smtClean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kumimoji="1"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相手の情報を知ることができる</a:t>
            </a:r>
            <a:endParaRPr kumimoji="1"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896112" y="2060848"/>
            <a:ext cx="5212080" cy="4010962"/>
            <a:chOff x="899592" y="1988840"/>
            <a:chExt cx="5212080" cy="4010962"/>
          </a:xfrm>
        </p:grpSpPr>
        <p:pic>
          <p:nvPicPr>
            <p:cNvPr id="171011" name="Picture 3" descr="G:\m31_bers_1824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99592" y="1988840"/>
              <a:ext cx="5212080" cy="3454718"/>
            </a:xfrm>
            <a:prstGeom prst="rect">
              <a:avLst/>
            </a:prstGeom>
            <a:noFill/>
          </p:spPr>
        </p:pic>
        <p:pic>
          <p:nvPicPr>
            <p:cNvPr id="8" name="Picture 1" descr="G:\box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03848" y="3255847"/>
              <a:ext cx="648561" cy="531527"/>
            </a:xfrm>
            <a:prstGeom prst="rect">
              <a:avLst/>
            </a:prstGeom>
            <a:noFill/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3062541" y="5661248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smtClean="0"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他の銀河</a:t>
              </a:r>
              <a:endParaRPr kumimoji="1" lang="ja-JP" altLang="en-US" sz="1600" dirty="0"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1810512" y="2492896"/>
            <a:ext cx="6504432" cy="4248472"/>
            <a:chOff x="1835696" y="2492896"/>
            <a:chExt cx="6504432" cy="4248472"/>
          </a:xfrm>
        </p:grpSpPr>
        <p:pic>
          <p:nvPicPr>
            <p:cNvPr id="171012" name="Picture 4" descr="G:\manyworlds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35696" y="2492896"/>
              <a:ext cx="6504432" cy="3661258"/>
            </a:xfrm>
            <a:prstGeom prst="rect">
              <a:avLst/>
            </a:prstGeom>
            <a:noFill/>
          </p:spPr>
        </p:pic>
        <p:pic>
          <p:nvPicPr>
            <p:cNvPr id="9" name="Picture 1" descr="G:\box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44208" y="5013176"/>
              <a:ext cx="648561" cy="531527"/>
            </a:xfrm>
            <a:prstGeom prst="rect">
              <a:avLst/>
            </a:prstGeom>
            <a:noFill/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3731616" y="6372036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因果的に離れた他の宇宙</a:t>
              </a:r>
              <a:endPara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1236394" y="3212976"/>
            <a:ext cx="66479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宇宙同士がエンタングル</a:t>
            </a:r>
            <a:r>
              <a:rPr lang="ja-JP" altLang="en-US" sz="28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していることは</a:t>
            </a:r>
            <a:endParaRPr lang="en-US" altLang="ja-JP" sz="28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28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どのように示されたのか？</a:t>
            </a:r>
            <a:endParaRPr kumimoji="1" lang="ja-JP" altLang="en-US" sz="28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マルチバースなら可能？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6</a:t>
            </a:fld>
            <a:endParaRPr lang="en-US" altLang="ja-JP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331476"/>
            <a:ext cx="872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真空：生成・消滅を繰り返すエンタングル粒子で詰まっている状態（</a:t>
            </a:r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量子ゆらぎ）</a:t>
            </a:r>
            <a:endParaRPr lang="ja-JP" alt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pSp>
        <p:nvGrpSpPr>
          <p:cNvPr id="5" name="グループ化 5"/>
          <p:cNvGrpSpPr>
            <a:grpSpLocks noChangeAspect="1"/>
          </p:cNvGrpSpPr>
          <p:nvPr/>
        </p:nvGrpSpPr>
        <p:grpSpPr>
          <a:xfrm>
            <a:off x="899592" y="2035715"/>
            <a:ext cx="4702708" cy="4417621"/>
            <a:chOff x="1787236" y="1175669"/>
            <a:chExt cx="4653148" cy="4987625"/>
          </a:xfrm>
        </p:grpSpPr>
        <p:sp>
          <p:nvSpPr>
            <p:cNvPr id="6" name="フリーフォーム 5"/>
            <p:cNvSpPr/>
            <p:nvPr/>
          </p:nvSpPr>
          <p:spPr>
            <a:xfrm>
              <a:off x="1787236" y="1409205"/>
              <a:ext cx="4653148" cy="4516582"/>
            </a:xfrm>
            <a:custGeom>
              <a:avLst/>
              <a:gdLst>
                <a:gd name="connsiteX0" fmla="*/ 3651663 w 4653148"/>
                <a:gd name="connsiteY0" fmla="*/ 4504707 h 4516582"/>
                <a:gd name="connsiteX1" fmla="*/ 3699164 w 4653148"/>
                <a:gd name="connsiteY1" fmla="*/ 2010889 h 4516582"/>
                <a:gd name="connsiteX2" fmla="*/ 4554187 w 4653148"/>
                <a:gd name="connsiteY2" fmla="*/ 288966 h 4516582"/>
                <a:gd name="connsiteX3" fmla="*/ 4292930 w 4653148"/>
                <a:gd name="connsiteY3" fmla="*/ 324592 h 4516582"/>
                <a:gd name="connsiteX4" fmla="*/ 2737263 w 4653148"/>
                <a:gd name="connsiteY4" fmla="*/ 407720 h 4516582"/>
                <a:gd name="connsiteX5" fmla="*/ 1858489 w 4653148"/>
                <a:gd name="connsiteY5" fmla="*/ 419595 h 4516582"/>
                <a:gd name="connsiteX6" fmla="*/ 397824 w 4653148"/>
                <a:gd name="connsiteY6" fmla="*/ 348343 h 4516582"/>
                <a:gd name="connsiteX7" fmla="*/ 89065 w 4653148"/>
                <a:gd name="connsiteY7" fmla="*/ 277091 h 4516582"/>
                <a:gd name="connsiteX8" fmla="*/ 932213 w 4653148"/>
                <a:gd name="connsiteY8" fmla="*/ 2010889 h 4516582"/>
                <a:gd name="connsiteX9" fmla="*/ 955964 w 4653148"/>
                <a:gd name="connsiteY9" fmla="*/ 4516582 h 45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3148" h="4516582">
                  <a:moveTo>
                    <a:pt x="3651663" y="4504707"/>
                  </a:moveTo>
                  <a:cubicBezTo>
                    <a:pt x="3600203" y="3609110"/>
                    <a:pt x="3548743" y="2713513"/>
                    <a:pt x="3699164" y="2010889"/>
                  </a:cubicBezTo>
                  <a:cubicBezTo>
                    <a:pt x="3849585" y="1308265"/>
                    <a:pt x="4455226" y="570016"/>
                    <a:pt x="4554187" y="288966"/>
                  </a:cubicBezTo>
                  <a:cubicBezTo>
                    <a:pt x="4653148" y="7917"/>
                    <a:pt x="4595750" y="304800"/>
                    <a:pt x="4292930" y="324592"/>
                  </a:cubicBezTo>
                  <a:cubicBezTo>
                    <a:pt x="3990110" y="344384"/>
                    <a:pt x="3143003" y="391886"/>
                    <a:pt x="2737263" y="407720"/>
                  </a:cubicBezTo>
                  <a:cubicBezTo>
                    <a:pt x="2331523" y="423554"/>
                    <a:pt x="2248395" y="429491"/>
                    <a:pt x="1858489" y="419595"/>
                  </a:cubicBezTo>
                  <a:cubicBezTo>
                    <a:pt x="1468583" y="409699"/>
                    <a:pt x="692728" y="372094"/>
                    <a:pt x="397824" y="348343"/>
                  </a:cubicBezTo>
                  <a:cubicBezTo>
                    <a:pt x="102920" y="324592"/>
                    <a:pt x="0" y="0"/>
                    <a:pt x="89065" y="277091"/>
                  </a:cubicBezTo>
                  <a:cubicBezTo>
                    <a:pt x="178130" y="554182"/>
                    <a:pt x="787730" y="1304307"/>
                    <a:pt x="932213" y="2010889"/>
                  </a:cubicBezTo>
                  <a:cubicBezTo>
                    <a:pt x="1076696" y="2717471"/>
                    <a:pt x="1016330" y="3617026"/>
                    <a:pt x="955964" y="4516582"/>
                  </a:cubicBezTo>
                </a:path>
              </a:pathLst>
            </a:custGeom>
            <a:gradFill flip="none" rotWithShape="1">
              <a:gsLst>
                <a:gs pos="20000">
                  <a:srgbClr val="1F497D"/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1816925" y="1175669"/>
              <a:ext cx="4572000" cy="843148"/>
            </a:xfrm>
            <a:prstGeom prst="ellipse">
              <a:avLst/>
            </a:prstGeom>
            <a:gradFill flip="none" rotWithShape="1">
              <a:gsLst>
                <a:gs pos="20000">
                  <a:srgbClr val="1F497D">
                    <a:tint val="66000"/>
                    <a:satMod val="160000"/>
                  </a:srgbClr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2743225" y="5676405"/>
              <a:ext cx="2695699" cy="486889"/>
            </a:xfrm>
            <a:prstGeom prst="ellipse">
              <a:avLst/>
            </a:prstGeom>
            <a:gradFill flip="none" rotWithShape="1">
              <a:gsLst>
                <a:gs pos="0">
                  <a:srgbClr val="1F497D"/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 rot="21401819">
            <a:off x="1993539" y="5744198"/>
            <a:ext cx="2895600" cy="563415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806301"/>
              </a:avLst>
            </a:prstTxWarp>
            <a:spAutoFit/>
          </a:bodyPr>
          <a:lstStyle/>
          <a:p>
            <a:r>
              <a:rPr lang="ja-JP" altLang="en-US" sz="1600" dirty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ド・ジッター時空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78896" y="531454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因果的につながって</a:t>
            </a:r>
            <a:r>
              <a:rPr lang="ja-JP" altLang="en-US" sz="1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いるホライズン内</a:t>
            </a:r>
            <a:r>
              <a:rPr lang="ja-JP" altLang="en-US" sz="1400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で</a:t>
            </a:r>
            <a:endParaRPr lang="en-US" altLang="ja-JP" sz="14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lang="ja-JP" altLang="en-US" sz="1400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生成されたペア粒子</a:t>
            </a:r>
          </a:p>
        </p:txBody>
      </p:sp>
      <p:cxnSp>
        <p:nvCxnSpPr>
          <p:cNvPr id="19" name="直線矢印コネクタ 18"/>
          <p:cNvCxnSpPr>
            <a:stCxn id="18" idx="1"/>
          </p:cNvCxnSpPr>
          <p:nvPr/>
        </p:nvCxnSpPr>
        <p:spPr>
          <a:xfrm flipH="1">
            <a:off x="3635896" y="5576157"/>
            <a:ext cx="1143000" cy="34799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899592" y="3115835"/>
            <a:ext cx="0" cy="29523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16200000">
            <a:off x="405741" y="560443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時間</a:t>
            </a:r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4861732" y="2895600"/>
            <a:ext cx="624668" cy="10975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 flipV="1">
            <a:off x="1930942" y="3322715"/>
            <a:ext cx="230514" cy="459114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872536" y="4110171"/>
            <a:ext cx="7227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00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量子エンタングルメントは地平線を超えて存在する</a:t>
            </a:r>
            <a:endParaRPr lang="en-US" altLang="ja-JP" sz="2400" dirty="0">
              <a:solidFill>
                <a:srgbClr val="00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17591" y="4110171"/>
            <a:ext cx="8186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これらの宇宙の初期状態はお互いにエンタングルしていた</a:t>
            </a:r>
            <a:endParaRPr lang="en-US" altLang="ja-JP" sz="2400" dirty="0" smtClean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  <a:p>
            <a:r>
              <a:rPr kumimoji="1" lang="ja-JP" altLang="en-US" sz="24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可能性がある</a:t>
            </a:r>
            <a:endParaRPr kumimoji="1" lang="ja-JP" altLang="en-US" sz="24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23528" y="908720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インフレーション宇宙はド・ジッター時空で近似される</a:t>
            </a:r>
          </a:p>
        </p:txBody>
      </p:sp>
      <p:grpSp>
        <p:nvGrpSpPr>
          <p:cNvPr id="10" name="グループ化 5"/>
          <p:cNvGrpSpPr>
            <a:grpSpLocks noChangeAspect="1"/>
          </p:cNvGrpSpPr>
          <p:nvPr/>
        </p:nvGrpSpPr>
        <p:grpSpPr>
          <a:xfrm>
            <a:off x="1331640" y="2401460"/>
            <a:ext cx="940542" cy="883524"/>
            <a:chOff x="1787236" y="1175669"/>
            <a:chExt cx="4653148" cy="49876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39" name="フリーフォーム 38"/>
            <p:cNvSpPr/>
            <p:nvPr/>
          </p:nvSpPr>
          <p:spPr>
            <a:xfrm>
              <a:off x="1787236" y="1409205"/>
              <a:ext cx="4653148" cy="4516582"/>
            </a:xfrm>
            <a:custGeom>
              <a:avLst/>
              <a:gdLst>
                <a:gd name="connsiteX0" fmla="*/ 3651663 w 4653148"/>
                <a:gd name="connsiteY0" fmla="*/ 4504707 h 4516582"/>
                <a:gd name="connsiteX1" fmla="*/ 3699164 w 4653148"/>
                <a:gd name="connsiteY1" fmla="*/ 2010889 h 4516582"/>
                <a:gd name="connsiteX2" fmla="*/ 4554187 w 4653148"/>
                <a:gd name="connsiteY2" fmla="*/ 288966 h 4516582"/>
                <a:gd name="connsiteX3" fmla="*/ 4292930 w 4653148"/>
                <a:gd name="connsiteY3" fmla="*/ 324592 h 4516582"/>
                <a:gd name="connsiteX4" fmla="*/ 2737263 w 4653148"/>
                <a:gd name="connsiteY4" fmla="*/ 407720 h 4516582"/>
                <a:gd name="connsiteX5" fmla="*/ 1858489 w 4653148"/>
                <a:gd name="connsiteY5" fmla="*/ 419595 h 4516582"/>
                <a:gd name="connsiteX6" fmla="*/ 397824 w 4653148"/>
                <a:gd name="connsiteY6" fmla="*/ 348343 h 4516582"/>
                <a:gd name="connsiteX7" fmla="*/ 89065 w 4653148"/>
                <a:gd name="connsiteY7" fmla="*/ 277091 h 4516582"/>
                <a:gd name="connsiteX8" fmla="*/ 932213 w 4653148"/>
                <a:gd name="connsiteY8" fmla="*/ 2010889 h 4516582"/>
                <a:gd name="connsiteX9" fmla="*/ 955964 w 4653148"/>
                <a:gd name="connsiteY9" fmla="*/ 4516582 h 45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3148" h="4516582">
                  <a:moveTo>
                    <a:pt x="3651663" y="4504707"/>
                  </a:moveTo>
                  <a:cubicBezTo>
                    <a:pt x="3600203" y="3609110"/>
                    <a:pt x="3548743" y="2713513"/>
                    <a:pt x="3699164" y="2010889"/>
                  </a:cubicBezTo>
                  <a:cubicBezTo>
                    <a:pt x="3849585" y="1308265"/>
                    <a:pt x="4455226" y="570016"/>
                    <a:pt x="4554187" y="288966"/>
                  </a:cubicBezTo>
                  <a:cubicBezTo>
                    <a:pt x="4653148" y="7917"/>
                    <a:pt x="4595750" y="304800"/>
                    <a:pt x="4292930" y="324592"/>
                  </a:cubicBezTo>
                  <a:cubicBezTo>
                    <a:pt x="3990110" y="344384"/>
                    <a:pt x="3143003" y="391886"/>
                    <a:pt x="2737263" y="407720"/>
                  </a:cubicBezTo>
                  <a:cubicBezTo>
                    <a:pt x="2331523" y="423554"/>
                    <a:pt x="2248395" y="429491"/>
                    <a:pt x="1858489" y="419595"/>
                  </a:cubicBezTo>
                  <a:cubicBezTo>
                    <a:pt x="1468583" y="409699"/>
                    <a:pt x="692728" y="372094"/>
                    <a:pt x="397824" y="348343"/>
                  </a:cubicBezTo>
                  <a:cubicBezTo>
                    <a:pt x="102920" y="324592"/>
                    <a:pt x="0" y="0"/>
                    <a:pt x="89065" y="277091"/>
                  </a:cubicBezTo>
                  <a:cubicBezTo>
                    <a:pt x="178130" y="554182"/>
                    <a:pt x="787730" y="1304307"/>
                    <a:pt x="932213" y="2010889"/>
                  </a:cubicBezTo>
                  <a:cubicBezTo>
                    <a:pt x="1076696" y="2717471"/>
                    <a:pt x="1016330" y="3617026"/>
                    <a:pt x="955964" y="4516582"/>
                  </a:cubicBezTo>
                </a:path>
              </a:pathLst>
            </a:custGeom>
            <a:gradFill flip="none" rotWithShape="1">
              <a:gsLst>
                <a:gs pos="20000">
                  <a:srgbClr val="1F497D"/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816925" y="1175669"/>
              <a:ext cx="4572000" cy="843148"/>
            </a:xfrm>
            <a:prstGeom prst="ellipse">
              <a:avLst/>
            </a:prstGeom>
            <a:gradFill flip="none" rotWithShape="1">
              <a:gsLst>
                <a:gs pos="20000">
                  <a:srgbClr val="1F497D">
                    <a:tint val="66000"/>
                    <a:satMod val="160000"/>
                  </a:srgbClr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/>
            <p:nvPr/>
          </p:nvSpPr>
          <p:spPr>
            <a:xfrm>
              <a:off x="2743225" y="5676405"/>
              <a:ext cx="2695699" cy="486889"/>
            </a:xfrm>
            <a:prstGeom prst="ellipse">
              <a:avLst/>
            </a:prstGeom>
            <a:gradFill flip="none" rotWithShape="1">
              <a:gsLst>
                <a:gs pos="0">
                  <a:srgbClr val="1F497D"/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4" name="グループ化 5"/>
          <p:cNvGrpSpPr>
            <a:grpSpLocks noChangeAspect="1"/>
          </p:cNvGrpSpPr>
          <p:nvPr/>
        </p:nvGrpSpPr>
        <p:grpSpPr>
          <a:xfrm>
            <a:off x="4067944" y="2473468"/>
            <a:ext cx="940542" cy="883524"/>
            <a:chOff x="1787236" y="1175669"/>
            <a:chExt cx="4653148" cy="49876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43" name="フリーフォーム 42"/>
            <p:cNvSpPr/>
            <p:nvPr/>
          </p:nvSpPr>
          <p:spPr>
            <a:xfrm>
              <a:off x="1787236" y="1409205"/>
              <a:ext cx="4653148" cy="4516582"/>
            </a:xfrm>
            <a:custGeom>
              <a:avLst/>
              <a:gdLst>
                <a:gd name="connsiteX0" fmla="*/ 3651663 w 4653148"/>
                <a:gd name="connsiteY0" fmla="*/ 4504707 h 4516582"/>
                <a:gd name="connsiteX1" fmla="*/ 3699164 w 4653148"/>
                <a:gd name="connsiteY1" fmla="*/ 2010889 h 4516582"/>
                <a:gd name="connsiteX2" fmla="*/ 4554187 w 4653148"/>
                <a:gd name="connsiteY2" fmla="*/ 288966 h 4516582"/>
                <a:gd name="connsiteX3" fmla="*/ 4292930 w 4653148"/>
                <a:gd name="connsiteY3" fmla="*/ 324592 h 4516582"/>
                <a:gd name="connsiteX4" fmla="*/ 2737263 w 4653148"/>
                <a:gd name="connsiteY4" fmla="*/ 407720 h 4516582"/>
                <a:gd name="connsiteX5" fmla="*/ 1858489 w 4653148"/>
                <a:gd name="connsiteY5" fmla="*/ 419595 h 4516582"/>
                <a:gd name="connsiteX6" fmla="*/ 397824 w 4653148"/>
                <a:gd name="connsiteY6" fmla="*/ 348343 h 4516582"/>
                <a:gd name="connsiteX7" fmla="*/ 89065 w 4653148"/>
                <a:gd name="connsiteY7" fmla="*/ 277091 h 4516582"/>
                <a:gd name="connsiteX8" fmla="*/ 932213 w 4653148"/>
                <a:gd name="connsiteY8" fmla="*/ 2010889 h 4516582"/>
                <a:gd name="connsiteX9" fmla="*/ 955964 w 4653148"/>
                <a:gd name="connsiteY9" fmla="*/ 4516582 h 451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3148" h="4516582">
                  <a:moveTo>
                    <a:pt x="3651663" y="4504707"/>
                  </a:moveTo>
                  <a:cubicBezTo>
                    <a:pt x="3600203" y="3609110"/>
                    <a:pt x="3548743" y="2713513"/>
                    <a:pt x="3699164" y="2010889"/>
                  </a:cubicBezTo>
                  <a:cubicBezTo>
                    <a:pt x="3849585" y="1308265"/>
                    <a:pt x="4455226" y="570016"/>
                    <a:pt x="4554187" y="288966"/>
                  </a:cubicBezTo>
                  <a:cubicBezTo>
                    <a:pt x="4653148" y="7917"/>
                    <a:pt x="4595750" y="304800"/>
                    <a:pt x="4292930" y="324592"/>
                  </a:cubicBezTo>
                  <a:cubicBezTo>
                    <a:pt x="3990110" y="344384"/>
                    <a:pt x="3143003" y="391886"/>
                    <a:pt x="2737263" y="407720"/>
                  </a:cubicBezTo>
                  <a:cubicBezTo>
                    <a:pt x="2331523" y="423554"/>
                    <a:pt x="2248395" y="429491"/>
                    <a:pt x="1858489" y="419595"/>
                  </a:cubicBezTo>
                  <a:cubicBezTo>
                    <a:pt x="1468583" y="409699"/>
                    <a:pt x="692728" y="372094"/>
                    <a:pt x="397824" y="348343"/>
                  </a:cubicBezTo>
                  <a:cubicBezTo>
                    <a:pt x="102920" y="324592"/>
                    <a:pt x="0" y="0"/>
                    <a:pt x="89065" y="277091"/>
                  </a:cubicBezTo>
                  <a:cubicBezTo>
                    <a:pt x="178130" y="554182"/>
                    <a:pt x="787730" y="1304307"/>
                    <a:pt x="932213" y="2010889"/>
                  </a:cubicBezTo>
                  <a:cubicBezTo>
                    <a:pt x="1076696" y="2717471"/>
                    <a:pt x="1016330" y="3617026"/>
                    <a:pt x="955964" y="4516582"/>
                  </a:cubicBezTo>
                </a:path>
              </a:pathLst>
            </a:custGeom>
            <a:gradFill flip="none" rotWithShape="1">
              <a:gsLst>
                <a:gs pos="20000">
                  <a:srgbClr val="1F497D"/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1816925" y="1175669"/>
              <a:ext cx="4572000" cy="843148"/>
            </a:xfrm>
            <a:prstGeom prst="ellipse">
              <a:avLst/>
            </a:prstGeom>
            <a:gradFill flip="none" rotWithShape="1">
              <a:gsLst>
                <a:gs pos="20000">
                  <a:srgbClr val="1F497D">
                    <a:tint val="66000"/>
                    <a:satMod val="160000"/>
                  </a:srgbClr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/>
            <p:nvPr/>
          </p:nvSpPr>
          <p:spPr>
            <a:xfrm>
              <a:off x="2743225" y="5676405"/>
              <a:ext cx="2695699" cy="486889"/>
            </a:xfrm>
            <a:prstGeom prst="ellipse">
              <a:avLst/>
            </a:prstGeom>
            <a:gradFill flip="none" rotWithShape="1">
              <a:gsLst>
                <a:gs pos="0">
                  <a:srgbClr val="1F497D"/>
                </a:gs>
                <a:gs pos="50000">
                  <a:srgbClr val="1F497D">
                    <a:tint val="44500"/>
                    <a:satMod val="160000"/>
                  </a:srgbClr>
                </a:gs>
                <a:gs pos="100000">
                  <a:srgbClr val="1F497D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6" name="テキスト ボックス 45"/>
          <p:cNvSpPr txBox="1"/>
          <p:nvPr/>
        </p:nvSpPr>
        <p:spPr>
          <a:xfrm>
            <a:off x="2075688" y="373989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他の宇宙</a:t>
            </a:r>
            <a:endParaRPr kumimoji="1" lang="ja-JP" altLang="en-US" sz="14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436253" y="2706624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私たちの宇宙</a:t>
            </a:r>
            <a:endParaRPr kumimoji="1" lang="ja-JP" altLang="en-US" sz="14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pSp>
        <p:nvGrpSpPr>
          <p:cNvPr id="29" name="グループ化 12"/>
          <p:cNvGrpSpPr/>
          <p:nvPr/>
        </p:nvGrpSpPr>
        <p:grpSpPr>
          <a:xfrm>
            <a:off x="2775722" y="5679299"/>
            <a:ext cx="428126" cy="484858"/>
            <a:chOff x="2819400" y="3117878"/>
            <a:chExt cx="428126" cy="484858"/>
          </a:xfrm>
        </p:grpSpPr>
        <p:pic>
          <p:nvPicPr>
            <p:cNvPr id="15" name="Picture 3" descr="C:\Users\Sugumi Kanno\shade test\sphere-gree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19400" y="3206497"/>
              <a:ext cx="428126" cy="286803"/>
            </a:xfrm>
            <a:prstGeom prst="rect">
              <a:avLst/>
            </a:prstGeom>
            <a:noFill/>
          </p:spPr>
        </p:pic>
        <p:cxnSp>
          <p:nvCxnSpPr>
            <p:cNvPr id="16" name="直線矢印コネクタ 15"/>
            <p:cNvCxnSpPr/>
            <p:nvPr/>
          </p:nvCxnSpPr>
          <p:spPr>
            <a:xfrm flipV="1">
              <a:off x="2997190" y="3465576"/>
              <a:ext cx="0" cy="137160"/>
            </a:xfrm>
            <a:prstGeom prst="straightConnector1">
              <a:avLst/>
            </a:prstGeom>
            <a:ln w="19050">
              <a:solidFill>
                <a:srgbClr val="FF0066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3001452" y="3117878"/>
              <a:ext cx="0" cy="137160"/>
            </a:xfrm>
            <a:prstGeom prst="line">
              <a:avLst/>
            </a:prstGeom>
            <a:ln w="1905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グループ化 8"/>
          <p:cNvGrpSpPr/>
          <p:nvPr/>
        </p:nvGrpSpPr>
        <p:grpSpPr>
          <a:xfrm>
            <a:off x="3203848" y="5636115"/>
            <a:ext cx="428126" cy="528042"/>
            <a:chOff x="4286250" y="3047262"/>
            <a:chExt cx="428126" cy="528042"/>
          </a:xfrm>
        </p:grpSpPr>
        <p:pic>
          <p:nvPicPr>
            <p:cNvPr id="11" name="Picture 3" descr="C:\Users\Sugumi Kanno\shade test\sphere-gree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250" y="3203449"/>
              <a:ext cx="428126" cy="286803"/>
            </a:xfrm>
            <a:prstGeom prst="rect">
              <a:avLst/>
            </a:prstGeom>
            <a:noFill/>
          </p:spPr>
        </p:pic>
        <p:cxnSp>
          <p:nvCxnSpPr>
            <p:cNvPr id="12" name="直線コネクタ 11"/>
            <p:cNvCxnSpPr/>
            <p:nvPr/>
          </p:nvCxnSpPr>
          <p:spPr>
            <a:xfrm flipV="1">
              <a:off x="4471416" y="3465576"/>
              <a:ext cx="0" cy="109728"/>
            </a:xfrm>
            <a:prstGeom prst="line">
              <a:avLst/>
            </a:prstGeom>
            <a:ln w="1905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flipV="1">
              <a:off x="4471416" y="3047262"/>
              <a:ext cx="0" cy="201168"/>
            </a:xfrm>
            <a:prstGeom prst="straightConnector1">
              <a:avLst/>
            </a:prstGeom>
            <a:ln w="1905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364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6735E-6 C 0.00451 -0.08742 0.00903 -0.17461 0.02986 -0.24399 C 0.05069 -0.31337 0.08767 -0.36517 0.12465 -0.41698 " pathEditMode="relative" ptsTypes="aaA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6.47549E-6 C -0.00504 -0.08625 -0.01008 -0.17252 -0.03108 -0.24236 C -0.05209 -0.3122 -0.08907 -0.36563 -0.12588 -0.41882 " pathEditMode="relative" ptsTypes="a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1" grpId="0"/>
      <p:bldP spid="28" grpId="0"/>
      <p:bldP spid="28" grpId="1"/>
      <p:bldP spid="30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</a:t>
            </a:r>
            <a:r>
              <a:rPr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宇宙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7</a:t>
            </a:fld>
            <a:endParaRPr lang="en-US" altLang="ja-JP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8647" r="1330" b="2651"/>
          <a:stretch/>
        </p:blipFill>
        <p:spPr>
          <a:xfrm>
            <a:off x="0" y="838200"/>
            <a:ext cx="9144000" cy="5954713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860084" y="1844824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</a:t>
            </a:r>
            <a:endParaRPr lang="en-US" sz="1200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195736" y="2143889"/>
                <a:ext cx="76014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mr-IN" altLang="ja-JP" sz="1200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Hiragino Maru Gothic Pro W4" charset="-128"/>
                            <a:cs typeface="Hiragino Maru Gothic Pro W4" charset="-128"/>
                          </a:rPr>
                        </m:ctrlPr>
                      </m:sSupPr>
                      <m:e>
                        <m:r>
                          <a:rPr lang="en-US" altLang="ja-JP" sz="1200" i="1">
                            <a:solidFill>
                              <a:schemeClr val="bg1"/>
                            </a:solidFill>
                            <a:latin typeface="Cambria Math" charset="0"/>
                            <a:ea typeface="Hiragino Maru Gothic Pro W4" charset="-128"/>
                            <a:cs typeface="Hiragino Maru Gothic Pro W4" charset="-128"/>
                          </a:rPr>
                          <m:t>10</m:t>
                        </m:r>
                      </m:e>
                      <m:sup>
                        <m:r>
                          <a:rPr lang="en-US" altLang="ja-JP" sz="1200" i="1">
                            <a:solidFill>
                              <a:schemeClr val="bg1"/>
                            </a:solidFill>
                            <a:latin typeface="Cambria Math" charset="0"/>
                            <a:ea typeface="Hiragino Maru Gothic Pro W4" charset="-128"/>
                            <a:cs typeface="Hiragino Maru Gothic Pro W4" charset="-128"/>
                          </a:rPr>
                          <m:t>−3</m:t>
                        </m:r>
                        <m:r>
                          <a:rPr lang="en-US" altLang="ja-JP" sz="1200" b="0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Hiragino Maru Gothic Pro W4" charset="-128"/>
                            <a:cs typeface="Hiragino Maru Gothic Pro W4" charset="-128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200" dirty="0" smtClean="0">
                    <a:solidFill>
                      <a:schemeClr val="bg1"/>
                    </a:solidFill>
                  </a:rPr>
                  <a:t> [</a:t>
                </a:r>
                <a:r>
                  <a:rPr lang="en-US" sz="1000" dirty="0" smtClean="0">
                    <a:solidFill>
                      <a:schemeClr val="bg1"/>
                    </a:solidFill>
                  </a:rPr>
                  <a:t>s]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2143889"/>
                <a:ext cx="760144" cy="276999"/>
              </a:xfrm>
              <a:prstGeom prst="rect">
                <a:avLst/>
              </a:prstGeom>
              <a:blipFill rotWithShape="0">
                <a:blip r:embed="rId4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Brace 11"/>
          <p:cNvSpPr>
            <a:spLocks/>
          </p:cNvSpPr>
          <p:nvPr/>
        </p:nvSpPr>
        <p:spPr>
          <a:xfrm rot="16200000">
            <a:off x="2532888" y="2427732"/>
            <a:ext cx="64008" cy="201168"/>
          </a:xfrm>
          <a:prstGeom prst="rightBrac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テキスト ボックス 4"/>
          <p:cNvSpPr txBox="1"/>
          <p:nvPr/>
        </p:nvSpPr>
        <p:spPr>
          <a:xfrm>
            <a:off x="1186553" y="4114800"/>
            <a:ext cx="100918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20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量子ゆらぎ</a:t>
            </a:r>
            <a:endParaRPr lang="en-US" altLang="ja-JP" sz="1200" dirty="0" smtClean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17" name="直線矢印コネクタ 6"/>
          <p:cNvCxnSpPr/>
          <p:nvPr/>
        </p:nvCxnSpPr>
        <p:spPr>
          <a:xfrm flipV="1">
            <a:off x="1676400" y="3466926"/>
            <a:ext cx="685800" cy="647874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0"/>
          <p:cNvSpPr txBox="1"/>
          <p:nvPr/>
        </p:nvSpPr>
        <p:spPr>
          <a:xfrm>
            <a:off x="251520" y="908720"/>
            <a:ext cx="75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インフレーション宇宙は量子ゆらぎを天文学的な大きさに引き伸ばした</a:t>
            </a:r>
            <a:endParaRPr kumimoji="1" lang="ja-JP" altLang="en-US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pSp>
        <p:nvGrpSpPr>
          <p:cNvPr id="29" name="グループ化 44"/>
          <p:cNvGrpSpPr/>
          <p:nvPr/>
        </p:nvGrpSpPr>
        <p:grpSpPr>
          <a:xfrm>
            <a:off x="262853" y="2852936"/>
            <a:ext cx="1547665" cy="1008112"/>
            <a:chOff x="262853" y="4653136"/>
            <a:chExt cx="1547665" cy="1008112"/>
          </a:xfrm>
        </p:grpSpPr>
        <p:sp>
          <p:nvSpPr>
            <p:cNvPr id="30" name="雲形吹き出し 27"/>
            <p:cNvSpPr/>
            <p:nvPr/>
          </p:nvSpPr>
          <p:spPr>
            <a:xfrm rot="10800000">
              <a:off x="262853" y="4653136"/>
              <a:ext cx="1547665" cy="1008112"/>
            </a:xfrm>
            <a:prstGeom prst="cloudCallout">
              <a:avLst>
                <a:gd name="adj1" fmla="val -17465"/>
                <a:gd name="adj2" fmla="val -70006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42366" y="4870901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>
                  <a:solidFill>
                    <a:srgbClr val="00FF99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他の宇宙と</a:t>
              </a:r>
              <a:endParaRPr lang="en-US" altLang="ja-JP" sz="1200" dirty="0" smtClean="0">
                <a:solidFill>
                  <a:srgbClr val="00FF99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  <a:p>
              <a:r>
                <a:rPr lang="ja-JP" altLang="en-US" sz="1200" dirty="0" smtClean="0">
                  <a:solidFill>
                    <a:srgbClr val="00FF99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エンタングル</a:t>
              </a:r>
              <a:endParaRPr lang="en-US" altLang="ja-JP" sz="1200" dirty="0" smtClean="0">
                <a:solidFill>
                  <a:srgbClr val="00FF99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endParaRPr>
            </a:p>
            <a:p>
              <a:r>
                <a:rPr lang="ja-JP" altLang="en-US" sz="1200" dirty="0" smtClean="0">
                  <a:solidFill>
                    <a:srgbClr val="00FF99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rPr>
                <a:t>していたら？</a:t>
              </a:r>
            </a:p>
          </p:txBody>
        </p:sp>
      </p:grpSp>
      <p:sp>
        <p:nvSpPr>
          <p:cNvPr id="35" name="テキスト ボックス 9"/>
          <p:cNvSpPr txBox="1"/>
          <p:nvPr/>
        </p:nvSpPr>
        <p:spPr>
          <a:xfrm>
            <a:off x="1043608" y="6125234"/>
            <a:ext cx="685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その後の宇宙の進化も他の宇宙と相関があるかもしれない</a:t>
            </a:r>
            <a:endParaRPr kumimoji="1" lang="en-US" altLang="ja-JP" sz="2000" dirty="0" smtClean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36" name="テキスト ボックス 18"/>
          <p:cNvSpPr txBox="1"/>
          <p:nvPr/>
        </p:nvSpPr>
        <p:spPr>
          <a:xfrm>
            <a:off x="539552" y="6125234"/>
            <a:ext cx="839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もしか</a:t>
            </a:r>
            <a:r>
              <a:rPr kumimoji="1" lang="ja-JP" altLang="en-US" sz="200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したら、そっくりな宇宙が他にも存在しているかもしれない！？</a:t>
            </a:r>
            <a:endParaRPr kumimoji="1" lang="ja-JP" altLang="en-US" sz="2000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2555776" y="4645152"/>
            <a:ext cx="4392488" cy="9174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 rot="631102">
            <a:off x="4082251" y="5155020"/>
            <a:ext cx="795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138</a:t>
            </a:r>
            <a:r>
              <a:rPr lang="ja-JP" altLang="en-US" sz="1200" b="1" dirty="0" smtClean="0">
                <a:solidFill>
                  <a:schemeClr val="bg1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億年</a:t>
            </a:r>
            <a:endParaRPr lang="en-US" sz="1200" b="1" dirty="0">
              <a:solidFill>
                <a:schemeClr val="bg1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23528" y="1628800"/>
            <a:ext cx="1288448" cy="883524"/>
            <a:chOff x="979296" y="2689492"/>
            <a:chExt cx="1288448" cy="883524"/>
          </a:xfrm>
        </p:grpSpPr>
        <p:grpSp>
          <p:nvGrpSpPr>
            <p:cNvPr id="33" name="グループ化 5"/>
            <p:cNvGrpSpPr>
              <a:grpSpLocks noChangeAspect="1"/>
            </p:cNvGrpSpPr>
            <p:nvPr/>
          </p:nvGrpSpPr>
          <p:grpSpPr>
            <a:xfrm>
              <a:off x="1327202" y="2689492"/>
              <a:ext cx="940542" cy="883524"/>
              <a:chOff x="1787236" y="1175669"/>
              <a:chExt cx="4653148" cy="4987625"/>
            </a:xfrm>
            <a:scene3d>
              <a:camera prst="orthographicFront">
                <a:rot lat="0" lon="0" rev="0"/>
              </a:camera>
              <a:lightRig rig="threePt" dir="t"/>
            </a:scene3d>
          </p:grpSpPr>
          <p:sp>
            <p:nvSpPr>
              <p:cNvPr id="41" name="フリーフォーム 24"/>
              <p:cNvSpPr/>
              <p:nvPr/>
            </p:nvSpPr>
            <p:spPr>
              <a:xfrm>
                <a:off x="1787236" y="1409205"/>
                <a:ext cx="4653148" cy="4516582"/>
              </a:xfrm>
              <a:custGeom>
                <a:avLst/>
                <a:gdLst>
                  <a:gd name="connsiteX0" fmla="*/ 3651663 w 4653148"/>
                  <a:gd name="connsiteY0" fmla="*/ 4504707 h 4516582"/>
                  <a:gd name="connsiteX1" fmla="*/ 3699164 w 4653148"/>
                  <a:gd name="connsiteY1" fmla="*/ 2010889 h 4516582"/>
                  <a:gd name="connsiteX2" fmla="*/ 4554187 w 4653148"/>
                  <a:gd name="connsiteY2" fmla="*/ 288966 h 4516582"/>
                  <a:gd name="connsiteX3" fmla="*/ 4292930 w 4653148"/>
                  <a:gd name="connsiteY3" fmla="*/ 324592 h 4516582"/>
                  <a:gd name="connsiteX4" fmla="*/ 2737263 w 4653148"/>
                  <a:gd name="connsiteY4" fmla="*/ 407720 h 4516582"/>
                  <a:gd name="connsiteX5" fmla="*/ 1858489 w 4653148"/>
                  <a:gd name="connsiteY5" fmla="*/ 419595 h 4516582"/>
                  <a:gd name="connsiteX6" fmla="*/ 397824 w 4653148"/>
                  <a:gd name="connsiteY6" fmla="*/ 348343 h 4516582"/>
                  <a:gd name="connsiteX7" fmla="*/ 89065 w 4653148"/>
                  <a:gd name="connsiteY7" fmla="*/ 277091 h 4516582"/>
                  <a:gd name="connsiteX8" fmla="*/ 932213 w 4653148"/>
                  <a:gd name="connsiteY8" fmla="*/ 2010889 h 4516582"/>
                  <a:gd name="connsiteX9" fmla="*/ 955964 w 4653148"/>
                  <a:gd name="connsiteY9" fmla="*/ 4516582 h 4516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53148" h="4516582">
                    <a:moveTo>
                      <a:pt x="3651663" y="4504707"/>
                    </a:moveTo>
                    <a:cubicBezTo>
                      <a:pt x="3600203" y="3609110"/>
                      <a:pt x="3548743" y="2713513"/>
                      <a:pt x="3699164" y="2010889"/>
                    </a:cubicBezTo>
                    <a:cubicBezTo>
                      <a:pt x="3849585" y="1308265"/>
                      <a:pt x="4455226" y="570016"/>
                      <a:pt x="4554187" y="288966"/>
                    </a:cubicBezTo>
                    <a:cubicBezTo>
                      <a:pt x="4653148" y="7917"/>
                      <a:pt x="4595750" y="304800"/>
                      <a:pt x="4292930" y="324592"/>
                    </a:cubicBezTo>
                    <a:cubicBezTo>
                      <a:pt x="3990110" y="344384"/>
                      <a:pt x="3143003" y="391886"/>
                      <a:pt x="2737263" y="407720"/>
                    </a:cubicBezTo>
                    <a:cubicBezTo>
                      <a:pt x="2331523" y="423554"/>
                      <a:pt x="2248395" y="429491"/>
                      <a:pt x="1858489" y="419595"/>
                    </a:cubicBezTo>
                    <a:cubicBezTo>
                      <a:pt x="1468583" y="409699"/>
                      <a:pt x="692728" y="372094"/>
                      <a:pt x="397824" y="348343"/>
                    </a:cubicBezTo>
                    <a:cubicBezTo>
                      <a:pt x="102920" y="324592"/>
                      <a:pt x="0" y="0"/>
                      <a:pt x="89065" y="277091"/>
                    </a:cubicBezTo>
                    <a:cubicBezTo>
                      <a:pt x="178130" y="554182"/>
                      <a:pt x="787730" y="1304307"/>
                      <a:pt x="932213" y="2010889"/>
                    </a:cubicBezTo>
                    <a:cubicBezTo>
                      <a:pt x="1076696" y="2717471"/>
                      <a:pt x="1016330" y="3617026"/>
                      <a:pt x="955964" y="4516582"/>
                    </a:cubicBezTo>
                  </a:path>
                </a:pathLst>
              </a:custGeom>
              <a:gradFill flip="none" rotWithShape="1">
                <a:gsLst>
                  <a:gs pos="20000">
                    <a:srgbClr val="1F497D"/>
                  </a:gs>
                  <a:gs pos="50000">
                    <a:srgbClr val="1F497D">
                      <a:tint val="44500"/>
                      <a:satMod val="160000"/>
                    </a:srgbClr>
                  </a:gs>
                  <a:gs pos="100000">
                    <a:srgbClr val="1F497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円/楕円 25"/>
              <p:cNvSpPr/>
              <p:nvPr/>
            </p:nvSpPr>
            <p:spPr>
              <a:xfrm>
                <a:off x="1816925" y="1175669"/>
                <a:ext cx="4572000" cy="843148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1F497D">
                      <a:tint val="66000"/>
                      <a:satMod val="160000"/>
                    </a:srgbClr>
                  </a:gs>
                  <a:gs pos="50000">
                    <a:srgbClr val="1F497D">
                      <a:tint val="44500"/>
                      <a:satMod val="160000"/>
                    </a:srgbClr>
                  </a:gs>
                  <a:gs pos="100000">
                    <a:srgbClr val="1F497D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円/楕円 26"/>
              <p:cNvSpPr/>
              <p:nvPr/>
            </p:nvSpPr>
            <p:spPr>
              <a:xfrm>
                <a:off x="2743225" y="5676405"/>
                <a:ext cx="2695699" cy="486889"/>
              </a:xfrm>
              <a:prstGeom prst="ellipse">
                <a:avLst/>
              </a:prstGeom>
              <a:gradFill flip="none" rotWithShape="1">
                <a:gsLst>
                  <a:gs pos="0">
                    <a:srgbClr val="1F497D"/>
                  </a:gs>
                  <a:gs pos="50000">
                    <a:srgbClr val="1F497D">
                      <a:tint val="44500"/>
                      <a:satMod val="160000"/>
                    </a:srgbClr>
                  </a:gs>
                  <a:gs pos="100000">
                    <a:srgbClr val="1F497D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 rot="16200000">
              <a:off x="824634" y="3151614"/>
              <a:ext cx="563239" cy="253915"/>
              <a:chOff x="1344465" y="2140551"/>
              <a:chExt cx="563239" cy="253915"/>
            </a:xfrm>
          </p:grpSpPr>
          <p:cxnSp>
            <p:nvCxnSpPr>
              <p:cNvPr id="37" name="直線矢印コネクタ 31"/>
              <p:cNvCxnSpPr/>
              <p:nvPr/>
            </p:nvCxnSpPr>
            <p:spPr>
              <a:xfrm>
                <a:off x="1403648" y="2394466"/>
                <a:ext cx="504056" cy="0"/>
              </a:xfrm>
              <a:prstGeom prst="straightConnector1">
                <a:avLst/>
              </a:prstGeom>
              <a:ln w="6350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テキスト ボックス 32"/>
              <p:cNvSpPr txBox="1"/>
              <p:nvPr/>
            </p:nvSpPr>
            <p:spPr>
              <a:xfrm>
                <a:off x="1344465" y="2140551"/>
                <a:ext cx="44114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00" dirty="0" smtClean="0">
                    <a:solidFill>
                      <a:schemeClr val="bg1"/>
                    </a:solidFill>
                    <a:latin typeface="Hiragino Maru Gothic Pro W4" charset="-128"/>
                    <a:ea typeface="Hiragino Maru Gothic Pro W4" charset="-128"/>
                    <a:cs typeface="Hiragino Maru Gothic Pro W4" charset="-128"/>
                  </a:rPr>
                  <a:t>時間</a:t>
                </a:r>
                <a:endParaRPr kumimoji="1" lang="ja-JP" altLang="en-US" sz="1000" dirty="0">
                  <a:solidFill>
                    <a:schemeClr val="bg1"/>
                  </a:solidFill>
                  <a:latin typeface="Hiragino Maru Gothic Pro W4" charset="-128"/>
                  <a:ea typeface="Hiragino Maru Gothic Pro W4" charset="-128"/>
                  <a:cs typeface="Hiragino Maru Gothic Pro W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47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6" grpId="0"/>
      <p:bldP spid="35" grpId="0"/>
      <p:bldP spid="35" grpId="1"/>
      <p:bldP spid="36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最近の発展（</a:t>
            </a:r>
            <a:r>
              <a:rPr lang="en-US" altLang="ja-JP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2013</a:t>
            </a:r>
            <a:r>
              <a:rPr lang="ja-JP" altLang="en-US" dirty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）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02357-5C14-904D-B00C-6E9A0E644A1D}" type="slidenum">
              <a:rPr lang="en-US" altLang="ja-JP" smtClean="0"/>
              <a:pPr/>
              <a:t>8</a:t>
            </a:fld>
            <a:endParaRPr lang="en-US" altLang="ja-JP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197" y="1118076"/>
            <a:ext cx="1520190" cy="1832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186" t="4990" r="26329" b="31512"/>
          <a:stretch/>
        </p:blipFill>
        <p:spPr>
          <a:xfrm>
            <a:off x="4387843" y="1118076"/>
            <a:ext cx="1537917" cy="1832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3007985"/>
            <a:ext cx="4280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ホアン・マルダセナ（左）ギルヘルム・</a:t>
            </a:r>
            <a:r>
              <a:rPr lang="ja-JP" altLang="en-US" sz="120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ピメンテル（右）</a:t>
            </a:r>
            <a:endParaRPr lang="en-US" sz="1200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3717032"/>
            <a:ext cx="734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インフレーション理論をストリング理論に埋め込む試みを行っていた</a:t>
            </a:r>
            <a:endParaRPr lang="en-US" altLang="ja-JP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436510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ド・ジッター時空上の場の理論で解ける問題を使って、そこからヒントを読み取ろうとした。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5301208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目標には届かなかったが、面白いことを示すことができた</a:t>
            </a:r>
            <a:endParaRPr lang="en-US" dirty="0"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1" y="601199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66"/>
                </a:solidFill>
                <a:latin typeface="Hiragino Maru Gothic Pro W4" charset="-128"/>
                <a:ea typeface="Hiragino Maru Gothic Pro W4" charset="-128"/>
                <a:cs typeface="Hiragino Maru Gothic Pro W4" charset="-128"/>
              </a:rPr>
              <a:t>ド・ジッター時空上で因果的に離れた領域はエンタングルしている</a:t>
            </a:r>
            <a:endParaRPr lang="en-US" dirty="0">
              <a:solidFill>
                <a:srgbClr val="FF0066"/>
              </a:solidFill>
              <a:latin typeface="Hiragino Maru Gothic Pro W4" charset="-128"/>
              <a:ea typeface="Hiragino Maru Gothic Pro W4" charset="-128"/>
              <a:cs typeface="Hiragino Maru Gothic Pro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809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cool11-s-4">
  <a:themeElements>
    <a:clrScheme name="cool11-s-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ol11-s-1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ol11-s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11-s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11-s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11-s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11-s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ol11-s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11-s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11-s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11-s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11-s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11-s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ol11-s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cool11-s-4.pot</Template>
  <TotalTime>21832</TotalTime>
  <Words>1571</Words>
  <Application>Microsoft Macintosh PowerPoint</Application>
  <PresentationFormat>On-screen Show (4:3)</PresentationFormat>
  <Paragraphs>269</Paragraphs>
  <Slides>25</Slides>
  <Notes>25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Cambria Math</vt:lpstr>
      <vt:lpstr>Hiragino Maru Gothic Pro W4</vt:lpstr>
      <vt:lpstr>MS PMincho</vt:lpstr>
      <vt:lpstr>ＭＳ Ｐゴシック</vt:lpstr>
      <vt:lpstr>ＭＳ Ｐ明朝</vt:lpstr>
      <vt:lpstr>Tahoma</vt:lpstr>
      <vt:lpstr>Arial</vt:lpstr>
      <vt:lpstr>cool11-s-4</vt:lpstr>
      <vt:lpstr>Equation</vt:lpstr>
      <vt:lpstr>数式</vt:lpstr>
      <vt:lpstr>エンタングルする宇宙と精密観測</vt:lpstr>
      <vt:lpstr>マルチバース</vt:lpstr>
      <vt:lpstr>量子エンタングルメント？</vt:lpstr>
      <vt:lpstr>量子エンタングルメント</vt:lpstr>
      <vt:lpstr>古典論との違い：スピンの測定</vt:lpstr>
      <vt:lpstr>エンタングルメントはどんなに離れても存在する</vt:lpstr>
      <vt:lpstr>マルチバースなら可能？</vt:lpstr>
      <vt:lpstr>インフレーション宇宙</vt:lpstr>
      <vt:lpstr>最近の発展（2013）</vt:lpstr>
      <vt:lpstr>嬉しいニュース</vt:lpstr>
      <vt:lpstr>宇宙(マイクロ波)背景放射</vt:lpstr>
      <vt:lpstr>Scanning the Sky</vt:lpstr>
      <vt:lpstr>宇宙(マイクロ波)背景放射の温度ゆらぎ</vt:lpstr>
      <vt:lpstr>温度ゆらぎのパワースペクトラム</vt:lpstr>
      <vt:lpstr>ストリング・ランドスケープ</vt:lpstr>
      <vt:lpstr>マルチバース</vt:lpstr>
      <vt:lpstr>エンタングル状態をどう表すか？</vt:lpstr>
      <vt:lpstr>どんな状況を表しているのか？</vt:lpstr>
      <vt:lpstr>小さいスケールにおける量子ゆらぎのスペクトラム</vt:lpstr>
      <vt:lpstr>エンタングルしていない状態はどう表すか？</vt:lpstr>
      <vt:lpstr>量子干渉？</vt:lpstr>
      <vt:lpstr>小さいスケールにおける量子ゆらぎのスペクトラム</vt:lpstr>
      <vt:lpstr>振動するスペクトラムの例</vt:lpstr>
      <vt:lpstr>温度ゆらぎのパワースペクトラム</vt:lpstr>
      <vt:lpstr>その後の発展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0</dc:title>
  <dc:creator>長命洋史</dc:creator>
  <cp:lastModifiedBy>Microsoft Office User</cp:lastModifiedBy>
  <cp:revision>668</cp:revision>
  <cp:lastPrinted>2018-12-21T00:23:02Z</cp:lastPrinted>
  <dcterms:created xsi:type="dcterms:W3CDTF">2006-08-02T08:43:49Z</dcterms:created>
  <dcterms:modified xsi:type="dcterms:W3CDTF">2019-07-31T08:09:37Z</dcterms:modified>
</cp:coreProperties>
</file>